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59" r:id="rId7"/>
    <p:sldId id="274" r:id="rId8"/>
    <p:sldId id="278" r:id="rId9"/>
    <p:sldId id="260" r:id="rId10"/>
    <p:sldId id="262" r:id="rId11"/>
    <p:sldId id="261" r:id="rId12"/>
    <p:sldId id="263" r:id="rId13"/>
    <p:sldId id="266" r:id="rId14"/>
    <p:sldId id="267" r:id="rId15"/>
    <p:sldId id="268" r:id="rId16"/>
    <p:sldId id="269" r:id="rId17"/>
    <p:sldId id="270" r:id="rId18"/>
    <p:sldId id="271" r:id="rId19"/>
    <p:sldId id="272" r:id="rId20"/>
    <p:sldId id="273"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7" autoAdjust="0"/>
    <p:restoredTop sz="94660"/>
  </p:normalViewPr>
  <p:slideViewPr>
    <p:cSldViewPr snapToGrid="0">
      <p:cViewPr varScale="1">
        <p:scale>
          <a:sx n="119" d="100"/>
          <a:sy n="119" d="100"/>
        </p:scale>
        <p:origin x="10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t Pritchett" userId="954996d555a756eb" providerId="LiveId" clId="{C96307CF-0EFD-4355-B067-A2C1E8BBB975}"/>
    <pc:docChg chg="undo custSel addSld delSld modSld">
      <pc:chgData name="Lant Pritchett" userId="954996d555a756eb" providerId="LiveId" clId="{C96307CF-0EFD-4355-B067-A2C1E8BBB975}" dt="2022-10-10T18:55:19.114" v="13293" actId="20577"/>
      <pc:docMkLst>
        <pc:docMk/>
      </pc:docMkLst>
      <pc:sldChg chg="modSp mod">
        <pc:chgData name="Lant Pritchett" userId="954996d555a756eb" providerId="LiveId" clId="{C96307CF-0EFD-4355-B067-A2C1E8BBB975}" dt="2022-10-10T18:29:39.908" v="11926" actId="20577"/>
        <pc:sldMkLst>
          <pc:docMk/>
          <pc:sldMk cId="3192430650" sldId="256"/>
        </pc:sldMkLst>
        <pc:spChg chg="mod">
          <ac:chgData name="Lant Pritchett" userId="954996d555a756eb" providerId="LiveId" clId="{C96307CF-0EFD-4355-B067-A2C1E8BBB975}" dt="2022-10-10T18:29:39.908" v="11926" actId="20577"/>
          <ac:spMkLst>
            <pc:docMk/>
            <pc:sldMk cId="3192430650" sldId="256"/>
            <ac:spMk id="3" creationId="{B73F6B2A-D162-484C-6DDC-863C2403728C}"/>
          </ac:spMkLst>
        </pc:spChg>
      </pc:sldChg>
      <pc:sldChg chg="modSp mod">
        <pc:chgData name="Lant Pritchett" userId="954996d555a756eb" providerId="LiveId" clId="{C96307CF-0EFD-4355-B067-A2C1E8BBB975}" dt="2022-09-22T12:58:09.142" v="5936" actId="27636"/>
        <pc:sldMkLst>
          <pc:docMk/>
          <pc:sldMk cId="3652458011" sldId="257"/>
        </pc:sldMkLst>
        <pc:spChg chg="mod">
          <ac:chgData name="Lant Pritchett" userId="954996d555a756eb" providerId="LiveId" clId="{C96307CF-0EFD-4355-B067-A2C1E8BBB975}" dt="2022-09-22T12:58:09.142" v="5936" actId="27636"/>
          <ac:spMkLst>
            <pc:docMk/>
            <pc:sldMk cId="3652458011" sldId="257"/>
            <ac:spMk id="3" creationId="{5029AA25-5EF2-845E-41F9-0FC01A70DDF2}"/>
          </ac:spMkLst>
        </pc:spChg>
      </pc:sldChg>
      <pc:sldChg chg="modSp mod">
        <pc:chgData name="Lant Pritchett" userId="954996d555a756eb" providerId="LiveId" clId="{C96307CF-0EFD-4355-B067-A2C1E8BBB975}" dt="2022-09-21T01:12:08.373" v="4017" actId="20577"/>
        <pc:sldMkLst>
          <pc:docMk/>
          <pc:sldMk cId="3282170180" sldId="258"/>
        </pc:sldMkLst>
        <pc:spChg chg="mod">
          <ac:chgData name="Lant Pritchett" userId="954996d555a756eb" providerId="LiveId" clId="{C96307CF-0EFD-4355-B067-A2C1E8BBB975}" dt="2022-09-21T01:12:08.373" v="4017" actId="20577"/>
          <ac:spMkLst>
            <pc:docMk/>
            <pc:sldMk cId="3282170180" sldId="258"/>
            <ac:spMk id="3" creationId="{757DE3EB-956C-A8CC-B317-FEF542B954E1}"/>
          </ac:spMkLst>
        </pc:spChg>
      </pc:sldChg>
      <pc:sldChg chg="addSp delSp modSp mod">
        <pc:chgData name="Lant Pritchett" userId="954996d555a756eb" providerId="LiveId" clId="{C96307CF-0EFD-4355-B067-A2C1E8BBB975}" dt="2022-09-27T23:24:52.629" v="10154" actId="20577"/>
        <pc:sldMkLst>
          <pc:docMk/>
          <pc:sldMk cId="1713242169" sldId="259"/>
        </pc:sldMkLst>
        <pc:spChg chg="mod">
          <ac:chgData name="Lant Pritchett" userId="954996d555a756eb" providerId="LiveId" clId="{C96307CF-0EFD-4355-B067-A2C1E8BBB975}" dt="2022-09-27T23:20:24.203" v="9653" actId="27636"/>
          <ac:spMkLst>
            <pc:docMk/>
            <pc:sldMk cId="1713242169" sldId="259"/>
            <ac:spMk id="5" creationId="{781F1550-B4C5-3778-6D2F-8C6236190AFA}"/>
          </ac:spMkLst>
        </pc:spChg>
        <pc:spChg chg="mod">
          <ac:chgData name="Lant Pritchett" userId="954996d555a756eb" providerId="LiveId" clId="{C96307CF-0EFD-4355-B067-A2C1E8BBB975}" dt="2022-09-27T23:24:52.629" v="10154" actId="20577"/>
          <ac:spMkLst>
            <pc:docMk/>
            <pc:sldMk cId="1713242169" sldId="259"/>
            <ac:spMk id="7" creationId="{F368E229-7049-3144-5BCC-E4D53BF00420}"/>
          </ac:spMkLst>
        </pc:spChg>
        <pc:spChg chg="del">
          <ac:chgData name="Lant Pritchett" userId="954996d555a756eb" providerId="LiveId" clId="{C96307CF-0EFD-4355-B067-A2C1E8BBB975}" dt="2022-09-16T17:54:35.995" v="880" actId="21"/>
          <ac:spMkLst>
            <pc:docMk/>
            <pc:sldMk cId="1713242169" sldId="259"/>
            <ac:spMk id="8" creationId="{FD5EE41B-99B0-A02F-0CB6-2BF190E862CC}"/>
          </ac:spMkLst>
        </pc:spChg>
        <pc:spChg chg="mod">
          <ac:chgData name="Lant Pritchett" userId="954996d555a756eb" providerId="LiveId" clId="{C96307CF-0EFD-4355-B067-A2C1E8BBB975}" dt="2022-09-16T17:54:30.295" v="879"/>
          <ac:spMkLst>
            <pc:docMk/>
            <pc:sldMk cId="1713242169" sldId="259"/>
            <ac:spMk id="9" creationId="{CCA6CC6A-2F86-31C4-8DCB-EFD3E0B6F0C1}"/>
          </ac:spMkLst>
        </pc:spChg>
        <pc:spChg chg="mod">
          <ac:chgData name="Lant Pritchett" userId="954996d555a756eb" providerId="LiveId" clId="{C96307CF-0EFD-4355-B067-A2C1E8BBB975}" dt="2022-09-16T17:54:30.295" v="879"/>
          <ac:spMkLst>
            <pc:docMk/>
            <pc:sldMk cId="1713242169" sldId="259"/>
            <ac:spMk id="10" creationId="{93847065-F80F-EC01-BC8C-C43786E3B036}"/>
          </ac:spMkLst>
        </pc:spChg>
        <pc:spChg chg="mod">
          <ac:chgData name="Lant Pritchett" userId="954996d555a756eb" providerId="LiveId" clId="{C96307CF-0EFD-4355-B067-A2C1E8BBB975}" dt="2022-09-16T17:54:30.295" v="879"/>
          <ac:spMkLst>
            <pc:docMk/>
            <pc:sldMk cId="1713242169" sldId="259"/>
            <ac:spMk id="13" creationId="{FB5C3F08-B324-FA5A-21B0-EF8BFA369179}"/>
          </ac:spMkLst>
        </pc:spChg>
        <pc:grpChg chg="add del mod">
          <ac:chgData name="Lant Pritchett" userId="954996d555a756eb" providerId="LiveId" clId="{C96307CF-0EFD-4355-B067-A2C1E8BBB975}" dt="2022-09-22T13:02:54.589" v="6315" actId="21"/>
          <ac:grpSpMkLst>
            <pc:docMk/>
            <pc:sldMk cId="1713242169" sldId="259"/>
            <ac:grpSpMk id="2" creationId="{8F85F7A4-178A-D2F2-8246-F4CD2A5F7887}"/>
          </ac:grpSpMkLst>
        </pc:grpChg>
        <pc:picChg chg="mod">
          <ac:chgData name="Lant Pritchett" userId="954996d555a756eb" providerId="LiveId" clId="{C96307CF-0EFD-4355-B067-A2C1E8BBB975}" dt="2022-09-27T23:16:56.920" v="9178" actId="1076"/>
          <ac:picMkLst>
            <pc:docMk/>
            <pc:sldMk cId="1713242169" sldId="259"/>
            <ac:picMk id="1026" creationId="{8535921A-8BE3-DE9B-F653-639532A1A4AE}"/>
          </ac:picMkLst>
        </pc:picChg>
        <pc:cxnChg chg="mod">
          <ac:chgData name="Lant Pritchett" userId="954996d555a756eb" providerId="LiveId" clId="{C96307CF-0EFD-4355-B067-A2C1E8BBB975}" dt="2022-09-16T17:54:30.295" v="879"/>
          <ac:cxnSpMkLst>
            <pc:docMk/>
            <pc:sldMk cId="1713242169" sldId="259"/>
            <ac:cxnSpMk id="3" creationId="{0AD6494F-61D6-DEF0-F9E6-DBCE72BE2A17}"/>
          </ac:cxnSpMkLst>
        </pc:cxnChg>
        <pc:cxnChg chg="mod">
          <ac:chgData name="Lant Pritchett" userId="954996d555a756eb" providerId="LiveId" clId="{C96307CF-0EFD-4355-B067-A2C1E8BBB975}" dt="2022-09-16T17:54:30.295" v="879"/>
          <ac:cxnSpMkLst>
            <pc:docMk/>
            <pc:sldMk cId="1713242169" sldId="259"/>
            <ac:cxnSpMk id="6" creationId="{2FC26542-7C51-AF70-F238-A774A1BE6EAD}"/>
          </ac:cxnSpMkLst>
        </pc:cxnChg>
        <pc:cxnChg chg="mod">
          <ac:chgData name="Lant Pritchett" userId="954996d555a756eb" providerId="LiveId" clId="{C96307CF-0EFD-4355-B067-A2C1E8BBB975}" dt="2022-09-16T17:54:30.295" v="879"/>
          <ac:cxnSpMkLst>
            <pc:docMk/>
            <pc:sldMk cId="1713242169" sldId="259"/>
            <ac:cxnSpMk id="11" creationId="{AD0F9887-C931-32E3-6522-7EF6EF08DC46}"/>
          </ac:cxnSpMkLst>
        </pc:cxnChg>
        <pc:cxnChg chg="mod">
          <ac:chgData name="Lant Pritchett" userId="954996d555a756eb" providerId="LiveId" clId="{C96307CF-0EFD-4355-B067-A2C1E8BBB975}" dt="2022-09-16T17:54:30.295" v="879"/>
          <ac:cxnSpMkLst>
            <pc:docMk/>
            <pc:sldMk cId="1713242169" sldId="259"/>
            <ac:cxnSpMk id="12" creationId="{D5303DDF-C44F-AE9A-8F38-D822709E2D9F}"/>
          </ac:cxnSpMkLst>
        </pc:cxnChg>
      </pc:sldChg>
      <pc:sldChg chg="addSp delSp modSp new mod modClrScheme chgLayout">
        <pc:chgData name="Lant Pritchett" userId="954996d555a756eb" providerId="LiveId" clId="{C96307CF-0EFD-4355-B067-A2C1E8BBB975}" dt="2022-09-16T18:07:08.435" v="1456" actId="1076"/>
        <pc:sldMkLst>
          <pc:docMk/>
          <pc:sldMk cId="2115506556" sldId="260"/>
        </pc:sldMkLst>
        <pc:spChg chg="del">
          <ac:chgData name="Lant Pritchett" userId="954996d555a756eb" providerId="LiveId" clId="{C96307CF-0EFD-4355-B067-A2C1E8BBB975}" dt="2022-09-14T22:42:21.724" v="3" actId="700"/>
          <ac:spMkLst>
            <pc:docMk/>
            <pc:sldMk cId="2115506556" sldId="260"/>
            <ac:spMk id="2" creationId="{DDD6BB9D-6CDC-7B8D-8E3D-7158F84F8BA3}"/>
          </ac:spMkLst>
        </pc:spChg>
        <pc:spChg chg="add mod ord">
          <ac:chgData name="Lant Pritchett" userId="954996d555a756eb" providerId="LiveId" clId="{C96307CF-0EFD-4355-B067-A2C1E8BBB975}" dt="2022-09-16T18:02:14.877" v="993" actId="700"/>
          <ac:spMkLst>
            <pc:docMk/>
            <pc:sldMk cId="2115506556" sldId="260"/>
            <ac:spMk id="3" creationId="{70FB1573-1D6B-27B8-DFB2-4A72B3E247B6}"/>
          </ac:spMkLst>
        </pc:spChg>
        <pc:spChg chg="del">
          <ac:chgData name="Lant Pritchett" userId="954996d555a756eb" providerId="LiveId" clId="{C96307CF-0EFD-4355-B067-A2C1E8BBB975}" dt="2022-09-14T22:42:21.724" v="3" actId="700"/>
          <ac:spMkLst>
            <pc:docMk/>
            <pc:sldMk cId="2115506556" sldId="260"/>
            <ac:spMk id="3" creationId="{EDF4AE69-5FD6-6845-29F1-9ED05323E654}"/>
          </ac:spMkLst>
        </pc:spChg>
        <pc:spChg chg="del">
          <ac:chgData name="Lant Pritchett" userId="954996d555a756eb" providerId="LiveId" clId="{C96307CF-0EFD-4355-B067-A2C1E8BBB975}" dt="2022-09-14T22:42:21.724" v="3" actId="700"/>
          <ac:spMkLst>
            <pc:docMk/>
            <pc:sldMk cId="2115506556" sldId="260"/>
            <ac:spMk id="4" creationId="{24B99778-2433-7151-8AED-49B6B5FB7366}"/>
          </ac:spMkLst>
        </pc:spChg>
        <pc:spChg chg="add del mod">
          <ac:chgData name="Lant Pritchett" userId="954996d555a756eb" providerId="LiveId" clId="{C96307CF-0EFD-4355-B067-A2C1E8BBB975}" dt="2022-09-16T18:02:14.877" v="993" actId="700"/>
          <ac:spMkLst>
            <pc:docMk/>
            <pc:sldMk cId="2115506556" sldId="260"/>
            <ac:spMk id="4" creationId="{711BCBDC-73B6-BA30-9479-023D05E3ECF8}"/>
          </ac:spMkLst>
        </pc:spChg>
        <pc:spChg chg="del">
          <ac:chgData name="Lant Pritchett" userId="954996d555a756eb" providerId="LiveId" clId="{C96307CF-0EFD-4355-B067-A2C1E8BBB975}" dt="2022-09-14T22:42:21.724" v="3" actId="700"/>
          <ac:spMkLst>
            <pc:docMk/>
            <pc:sldMk cId="2115506556" sldId="260"/>
            <ac:spMk id="5" creationId="{341D8DF6-E0E7-4B64-39C2-70D17A75FE03}"/>
          </ac:spMkLst>
        </pc:spChg>
        <pc:spChg chg="add del">
          <ac:chgData name="Lant Pritchett" userId="954996d555a756eb" providerId="LiveId" clId="{C96307CF-0EFD-4355-B067-A2C1E8BBB975}" dt="2022-09-16T18:02:20.499" v="995" actId="22"/>
          <ac:spMkLst>
            <pc:docMk/>
            <pc:sldMk cId="2115506556" sldId="260"/>
            <ac:spMk id="6" creationId="{1751C14A-8CC2-0CFC-D1E8-43655B58DEE9}"/>
          </ac:spMkLst>
        </pc:spChg>
        <pc:spChg chg="del">
          <ac:chgData name="Lant Pritchett" userId="954996d555a756eb" providerId="LiveId" clId="{C96307CF-0EFD-4355-B067-A2C1E8BBB975}" dt="2022-09-14T22:42:21.724" v="3" actId="700"/>
          <ac:spMkLst>
            <pc:docMk/>
            <pc:sldMk cId="2115506556" sldId="260"/>
            <ac:spMk id="6" creationId="{4D9BB592-F565-F15E-82AA-E9F3022DF68E}"/>
          </ac:spMkLst>
        </pc:spChg>
        <pc:spChg chg="add mod">
          <ac:chgData name="Lant Pritchett" userId="954996d555a756eb" providerId="LiveId" clId="{C96307CF-0EFD-4355-B067-A2C1E8BBB975}" dt="2022-09-16T17:54:20.932" v="877" actId="255"/>
          <ac:spMkLst>
            <pc:docMk/>
            <pc:sldMk cId="2115506556" sldId="260"/>
            <ac:spMk id="11" creationId="{E8A89092-356B-5F1D-04EF-8F541A6D4FF1}"/>
          </ac:spMkLst>
        </pc:spChg>
        <pc:spChg chg="add mod">
          <ac:chgData name="Lant Pritchett" userId="954996d555a756eb" providerId="LiveId" clId="{C96307CF-0EFD-4355-B067-A2C1E8BBB975}" dt="2022-09-16T17:54:06.378" v="874" actId="164"/>
          <ac:spMkLst>
            <pc:docMk/>
            <pc:sldMk cId="2115506556" sldId="260"/>
            <ac:spMk id="12" creationId="{ADBF39F9-4F9D-AD9A-3691-FFEF00C77078}"/>
          </ac:spMkLst>
        </pc:spChg>
        <pc:spChg chg="add mod">
          <ac:chgData name="Lant Pritchett" userId="954996d555a756eb" providerId="LiveId" clId="{C96307CF-0EFD-4355-B067-A2C1E8BBB975}" dt="2022-09-16T18:07:08.435" v="1456" actId="1076"/>
          <ac:spMkLst>
            <pc:docMk/>
            <pc:sldMk cId="2115506556" sldId="260"/>
            <ac:spMk id="13" creationId="{E5A14CA8-E2FC-0DFE-25F3-16468D4CBC00}"/>
          </ac:spMkLst>
        </pc:spChg>
        <pc:spChg chg="add del">
          <ac:chgData name="Lant Pritchett" userId="954996d555a756eb" providerId="LiveId" clId="{C96307CF-0EFD-4355-B067-A2C1E8BBB975}" dt="2022-09-14T22:47:37.070" v="296" actId="11529"/>
          <ac:spMkLst>
            <pc:docMk/>
            <pc:sldMk cId="2115506556" sldId="260"/>
            <ac:spMk id="13" creationId="{F979A2C7-7588-C818-245E-2A8268F8CCCB}"/>
          </ac:spMkLst>
        </pc:spChg>
        <pc:spChg chg="add del mod">
          <ac:chgData name="Lant Pritchett" userId="954996d555a756eb" providerId="LiveId" clId="{C96307CF-0EFD-4355-B067-A2C1E8BBB975}" dt="2022-09-14T22:50:23.559" v="316" actId="21"/>
          <ac:spMkLst>
            <pc:docMk/>
            <pc:sldMk cId="2115506556" sldId="260"/>
            <ac:spMk id="14" creationId="{C3EDEC2D-3AC6-B159-31BB-2E80D031A195}"/>
          </ac:spMkLst>
        </pc:spChg>
        <pc:spChg chg="add mod">
          <ac:chgData name="Lant Pritchett" userId="954996d555a756eb" providerId="LiveId" clId="{C96307CF-0EFD-4355-B067-A2C1E8BBB975}" dt="2022-09-16T17:54:06.378" v="874" actId="164"/>
          <ac:spMkLst>
            <pc:docMk/>
            <pc:sldMk cId="2115506556" sldId="260"/>
            <ac:spMk id="20" creationId="{A941DC2F-1056-BA02-3E64-A15A435DA340}"/>
          </ac:spMkLst>
        </pc:spChg>
        <pc:spChg chg="add del mod">
          <ac:chgData name="Lant Pritchett" userId="954996d555a756eb" providerId="LiveId" clId="{C96307CF-0EFD-4355-B067-A2C1E8BBB975}" dt="2022-09-16T17:53:48.851" v="872" actId="21"/>
          <ac:spMkLst>
            <pc:docMk/>
            <pc:sldMk cId="2115506556" sldId="260"/>
            <ac:spMk id="21" creationId="{E991582B-35AB-25AE-3BAE-77C4CE3B5CF8}"/>
          </ac:spMkLst>
        </pc:spChg>
        <pc:grpChg chg="add del mod">
          <ac:chgData name="Lant Pritchett" userId="954996d555a756eb" providerId="LiveId" clId="{C96307CF-0EFD-4355-B067-A2C1E8BBB975}" dt="2022-09-16T17:54:26.367" v="878" actId="21"/>
          <ac:grpSpMkLst>
            <pc:docMk/>
            <pc:sldMk cId="2115506556" sldId="260"/>
            <ac:grpSpMk id="2" creationId="{E86A2CBB-2F04-DBDD-7CF1-A6ECEAEEF256}"/>
          </ac:grpSpMkLst>
        </pc:grpChg>
        <pc:picChg chg="add mod">
          <ac:chgData name="Lant Pritchett" userId="954996d555a756eb" providerId="LiveId" clId="{C96307CF-0EFD-4355-B067-A2C1E8BBB975}" dt="2022-09-16T18:02:45.330" v="1000" actId="14100"/>
          <ac:picMkLst>
            <pc:docMk/>
            <pc:sldMk cId="2115506556" sldId="260"/>
            <ac:picMk id="10" creationId="{55C5F3FE-2DD7-B2DF-C2D2-97651ED9D607}"/>
          </ac:picMkLst>
        </pc:picChg>
        <pc:cxnChg chg="add mod">
          <ac:chgData name="Lant Pritchett" userId="954996d555a756eb" providerId="LiveId" clId="{C96307CF-0EFD-4355-B067-A2C1E8BBB975}" dt="2022-09-16T17:54:06.378" v="874" actId="164"/>
          <ac:cxnSpMkLst>
            <pc:docMk/>
            <pc:sldMk cId="2115506556" sldId="260"/>
            <ac:cxnSpMk id="8" creationId="{4A2E2371-EE13-5C8A-8BEA-0F865B917C1E}"/>
          </ac:cxnSpMkLst>
        </pc:cxnChg>
        <pc:cxnChg chg="add mod">
          <ac:chgData name="Lant Pritchett" userId="954996d555a756eb" providerId="LiveId" clId="{C96307CF-0EFD-4355-B067-A2C1E8BBB975}" dt="2022-09-16T17:54:06.378" v="874" actId="164"/>
          <ac:cxnSpMkLst>
            <pc:docMk/>
            <pc:sldMk cId="2115506556" sldId="260"/>
            <ac:cxnSpMk id="9" creationId="{2F7FD0AC-70CA-4BD0-A06F-AECB18322C37}"/>
          </ac:cxnSpMkLst>
        </pc:cxnChg>
        <pc:cxnChg chg="add del">
          <ac:chgData name="Lant Pritchett" userId="954996d555a756eb" providerId="LiveId" clId="{C96307CF-0EFD-4355-B067-A2C1E8BBB975}" dt="2022-09-14T22:50:01.261" v="313" actId="21"/>
          <ac:cxnSpMkLst>
            <pc:docMk/>
            <pc:sldMk cId="2115506556" sldId="260"/>
            <ac:cxnSpMk id="16" creationId="{2A44AA13-A7AB-9367-3BDD-E138BD450A4E}"/>
          </ac:cxnSpMkLst>
        </pc:cxnChg>
        <pc:cxnChg chg="add mod">
          <ac:chgData name="Lant Pritchett" userId="954996d555a756eb" providerId="LiveId" clId="{C96307CF-0EFD-4355-B067-A2C1E8BBB975}" dt="2022-09-16T17:54:06.378" v="874" actId="164"/>
          <ac:cxnSpMkLst>
            <pc:docMk/>
            <pc:sldMk cId="2115506556" sldId="260"/>
            <ac:cxnSpMk id="17" creationId="{15732698-DA6F-17BC-EADE-1D935BA8377D}"/>
          </ac:cxnSpMkLst>
        </pc:cxnChg>
        <pc:cxnChg chg="add mod">
          <ac:chgData name="Lant Pritchett" userId="954996d555a756eb" providerId="LiveId" clId="{C96307CF-0EFD-4355-B067-A2C1E8BBB975}" dt="2022-09-16T17:54:06.378" v="874" actId="164"/>
          <ac:cxnSpMkLst>
            <pc:docMk/>
            <pc:sldMk cId="2115506556" sldId="260"/>
            <ac:cxnSpMk id="18" creationId="{A39C06A0-13EE-782C-EE10-1FB47AC01979}"/>
          </ac:cxnSpMkLst>
        </pc:cxnChg>
        <pc:cxnChg chg="add del mod">
          <ac:chgData name="Lant Pritchett" userId="954996d555a756eb" providerId="LiveId" clId="{C96307CF-0EFD-4355-B067-A2C1E8BBB975}" dt="2022-09-14T22:50:04.639" v="314" actId="21"/>
          <ac:cxnSpMkLst>
            <pc:docMk/>
            <pc:sldMk cId="2115506556" sldId="260"/>
            <ac:cxnSpMk id="19" creationId="{96CC6DA8-CE42-3B87-8E56-42B13239DD21}"/>
          </ac:cxnSpMkLst>
        </pc:cxnChg>
      </pc:sldChg>
      <pc:sldChg chg="addSp modSp new mod modClrScheme chgLayout">
        <pc:chgData name="Lant Pritchett" userId="954996d555a756eb" providerId="LiveId" clId="{C96307CF-0EFD-4355-B067-A2C1E8BBB975}" dt="2022-09-16T18:55:21.620" v="3291" actId="20577"/>
        <pc:sldMkLst>
          <pc:docMk/>
          <pc:sldMk cId="2219821892" sldId="261"/>
        </pc:sldMkLst>
        <pc:spChg chg="add mod">
          <ac:chgData name="Lant Pritchett" userId="954996d555a756eb" providerId="LiveId" clId="{C96307CF-0EFD-4355-B067-A2C1E8BBB975}" dt="2022-09-16T18:52:43.896" v="2836" actId="313"/>
          <ac:spMkLst>
            <pc:docMk/>
            <pc:sldMk cId="2219821892" sldId="261"/>
            <ac:spMk id="2" creationId="{D786EC96-1FEA-9327-52AC-FC16D5F79670}"/>
          </ac:spMkLst>
        </pc:spChg>
        <pc:spChg chg="add mod">
          <ac:chgData name="Lant Pritchett" userId="954996d555a756eb" providerId="LiveId" clId="{C96307CF-0EFD-4355-B067-A2C1E8BBB975}" dt="2022-09-16T18:55:21.620" v="3291" actId="20577"/>
          <ac:spMkLst>
            <pc:docMk/>
            <pc:sldMk cId="2219821892" sldId="261"/>
            <ac:spMk id="3" creationId="{D0A6EEF1-5EBF-3B18-1FA2-C4212296190E}"/>
          </ac:spMkLst>
        </pc:spChg>
      </pc:sldChg>
      <pc:sldChg chg="addSp modSp new mod">
        <pc:chgData name="Lant Pritchett" userId="954996d555a756eb" providerId="LiveId" clId="{C96307CF-0EFD-4355-B067-A2C1E8BBB975}" dt="2022-10-10T18:37:26.331" v="12113" actId="114"/>
        <pc:sldMkLst>
          <pc:docMk/>
          <pc:sldMk cId="3985150347" sldId="262"/>
        </pc:sldMkLst>
        <pc:spChg chg="mod">
          <ac:chgData name="Lant Pritchett" userId="954996d555a756eb" providerId="LiveId" clId="{C96307CF-0EFD-4355-B067-A2C1E8BBB975}" dt="2022-09-16T18:09:15.597" v="1637" actId="20577"/>
          <ac:spMkLst>
            <pc:docMk/>
            <pc:sldMk cId="3985150347" sldId="262"/>
            <ac:spMk id="2" creationId="{AC26A0F4-63AD-5971-E885-8C7193D5407E}"/>
          </ac:spMkLst>
        </pc:spChg>
        <pc:spChg chg="add mod">
          <ac:chgData name="Lant Pritchett" userId="954996d555a756eb" providerId="LiveId" clId="{C96307CF-0EFD-4355-B067-A2C1E8BBB975}" dt="2022-10-10T18:37:26.331" v="12113" actId="114"/>
          <ac:spMkLst>
            <pc:docMk/>
            <pc:sldMk cId="3985150347" sldId="262"/>
            <ac:spMk id="5" creationId="{F8E0672C-B22E-8712-5894-C6ED1610E052}"/>
          </ac:spMkLst>
        </pc:spChg>
        <pc:picChg chg="add mod">
          <ac:chgData name="Lant Pritchett" userId="954996d555a756eb" providerId="LiveId" clId="{C96307CF-0EFD-4355-B067-A2C1E8BBB975}" dt="2022-09-16T18:36:01.101" v="2666" actId="14100"/>
          <ac:picMkLst>
            <pc:docMk/>
            <pc:sldMk cId="3985150347" sldId="262"/>
            <ac:picMk id="4" creationId="{C67F58A1-F97C-6B15-D997-9EE85B6A53AA}"/>
          </ac:picMkLst>
        </pc:picChg>
      </pc:sldChg>
      <pc:sldChg chg="add">
        <pc:chgData name="Lant Pritchett" userId="954996d555a756eb" providerId="LiveId" clId="{C96307CF-0EFD-4355-B067-A2C1E8BBB975}" dt="2022-09-16T18:53:04.029" v="2837"/>
        <pc:sldMkLst>
          <pc:docMk/>
          <pc:sldMk cId="4175320565" sldId="263"/>
        </pc:sldMkLst>
      </pc:sldChg>
      <pc:sldChg chg="modSp new del mod">
        <pc:chgData name="Lant Pritchett" userId="954996d555a756eb" providerId="LiveId" clId="{C96307CF-0EFD-4355-B067-A2C1E8BBB975}" dt="2022-09-16T18:59:49.204" v="3599" actId="2696"/>
        <pc:sldMkLst>
          <pc:docMk/>
          <pc:sldMk cId="2138630378" sldId="264"/>
        </pc:sldMkLst>
        <pc:spChg chg="mod">
          <ac:chgData name="Lant Pritchett" userId="954996d555a756eb" providerId="LiveId" clId="{C96307CF-0EFD-4355-B067-A2C1E8BBB975}" dt="2022-09-16T18:56:29.326" v="3456" actId="20577"/>
          <ac:spMkLst>
            <pc:docMk/>
            <pc:sldMk cId="2138630378" sldId="264"/>
            <ac:spMk id="2" creationId="{2B65790E-924B-4446-872D-EC959B706A62}"/>
          </ac:spMkLst>
        </pc:spChg>
      </pc:sldChg>
      <pc:sldChg chg="new del">
        <pc:chgData name="Lant Pritchett" userId="954996d555a756eb" providerId="LiveId" clId="{C96307CF-0EFD-4355-B067-A2C1E8BBB975}" dt="2022-09-16T18:59:48.294" v="3598" actId="2696"/>
        <pc:sldMkLst>
          <pc:docMk/>
          <pc:sldMk cId="2185508680" sldId="265"/>
        </pc:sldMkLst>
      </pc:sldChg>
      <pc:sldChg chg="addSp modSp add mod">
        <pc:chgData name="Lant Pritchett" userId="954996d555a756eb" providerId="LiveId" clId="{C96307CF-0EFD-4355-B067-A2C1E8BBB975}" dt="2022-10-10T18:42:25.389" v="12345" actId="1076"/>
        <pc:sldMkLst>
          <pc:docMk/>
          <pc:sldMk cId="619894803" sldId="266"/>
        </pc:sldMkLst>
        <pc:spChg chg="mod">
          <ac:chgData name="Lant Pritchett" userId="954996d555a756eb" providerId="LiveId" clId="{C96307CF-0EFD-4355-B067-A2C1E8BBB975}" dt="2022-10-10T18:38:29.129" v="12172" actId="20577"/>
          <ac:spMkLst>
            <pc:docMk/>
            <pc:sldMk cId="619894803" sldId="266"/>
            <ac:spMk id="2" creationId="{A0302004-B8EC-4239-A964-AEF97BAF85B0}"/>
          </ac:spMkLst>
        </pc:spChg>
        <pc:spChg chg="add mod">
          <ac:chgData name="Lant Pritchett" userId="954996d555a756eb" providerId="LiveId" clId="{C96307CF-0EFD-4355-B067-A2C1E8BBB975}" dt="2022-10-10T18:42:25.389" v="12345" actId="1076"/>
          <ac:spMkLst>
            <pc:docMk/>
            <pc:sldMk cId="619894803" sldId="266"/>
            <ac:spMk id="3" creationId="{9B7D8349-799F-8582-B099-57A4D159AA18}"/>
          </ac:spMkLst>
        </pc:spChg>
      </pc:sldChg>
      <pc:sldChg chg="addSp delSp modSp new mod">
        <pc:chgData name="Lant Pritchett" userId="954996d555a756eb" providerId="LiveId" clId="{C96307CF-0EFD-4355-B067-A2C1E8BBB975}" dt="2022-10-10T18:38:58.359" v="12223" actId="20577"/>
        <pc:sldMkLst>
          <pc:docMk/>
          <pc:sldMk cId="1313694134" sldId="267"/>
        </pc:sldMkLst>
        <pc:spChg chg="mod">
          <ac:chgData name="Lant Pritchett" userId="954996d555a756eb" providerId="LiveId" clId="{C96307CF-0EFD-4355-B067-A2C1E8BBB975}" dt="2022-10-10T18:38:58.359" v="12223" actId="20577"/>
          <ac:spMkLst>
            <pc:docMk/>
            <pc:sldMk cId="1313694134" sldId="267"/>
            <ac:spMk id="2" creationId="{5D173ED7-38CB-4D72-20A6-6780367B925F}"/>
          </ac:spMkLst>
        </pc:spChg>
        <pc:picChg chg="add del mod">
          <ac:chgData name="Lant Pritchett" userId="954996d555a756eb" providerId="LiveId" clId="{C96307CF-0EFD-4355-B067-A2C1E8BBB975}" dt="2022-09-21T01:20:12.247" v="4064" actId="21"/>
          <ac:picMkLst>
            <pc:docMk/>
            <pc:sldMk cId="1313694134" sldId="267"/>
            <ac:picMk id="4" creationId="{30A13AFB-DE48-0B8D-6ADC-97BAE9325422}"/>
          </ac:picMkLst>
        </pc:picChg>
        <pc:picChg chg="add mod">
          <ac:chgData name="Lant Pritchett" userId="954996d555a756eb" providerId="LiveId" clId="{C96307CF-0EFD-4355-B067-A2C1E8BBB975}" dt="2022-09-21T01:20:47.191" v="4071" actId="14100"/>
          <ac:picMkLst>
            <pc:docMk/>
            <pc:sldMk cId="1313694134" sldId="267"/>
            <ac:picMk id="5" creationId="{E3BCCBD4-AE6F-78A7-AEC4-54D11E4E9A4D}"/>
          </ac:picMkLst>
        </pc:picChg>
      </pc:sldChg>
      <pc:sldChg chg="add del">
        <pc:chgData name="Lant Pritchett" userId="954996d555a756eb" providerId="LiveId" clId="{C96307CF-0EFD-4355-B067-A2C1E8BBB975}" dt="2022-09-16T18:57:07.957" v="3459"/>
        <pc:sldMkLst>
          <pc:docMk/>
          <pc:sldMk cId="3246221045" sldId="267"/>
        </pc:sldMkLst>
      </pc:sldChg>
      <pc:sldChg chg="addSp delSp modSp new mod">
        <pc:chgData name="Lant Pritchett" userId="954996d555a756eb" providerId="LiveId" clId="{C96307CF-0EFD-4355-B067-A2C1E8BBB975}" dt="2022-10-10T18:39:14.339" v="12270" actId="20577"/>
        <pc:sldMkLst>
          <pc:docMk/>
          <pc:sldMk cId="123865546" sldId="268"/>
        </pc:sldMkLst>
        <pc:spChg chg="mod">
          <ac:chgData name="Lant Pritchett" userId="954996d555a756eb" providerId="LiveId" clId="{C96307CF-0EFD-4355-B067-A2C1E8BBB975}" dt="2022-10-10T18:39:14.339" v="12270" actId="20577"/>
          <ac:spMkLst>
            <pc:docMk/>
            <pc:sldMk cId="123865546" sldId="268"/>
            <ac:spMk id="2" creationId="{A4143D41-C52D-FAE7-579D-90913B405067}"/>
          </ac:spMkLst>
        </pc:spChg>
        <pc:picChg chg="add del mod">
          <ac:chgData name="Lant Pritchett" userId="954996d555a756eb" providerId="LiveId" clId="{C96307CF-0EFD-4355-B067-A2C1E8BBB975}" dt="2022-09-21T01:17:41.805" v="4049" actId="21"/>
          <ac:picMkLst>
            <pc:docMk/>
            <pc:sldMk cId="123865546" sldId="268"/>
            <ac:picMk id="4" creationId="{62DF2146-5E6E-6A89-6B6C-C7200DDA368F}"/>
          </ac:picMkLst>
        </pc:picChg>
        <pc:picChg chg="add mod">
          <ac:chgData name="Lant Pritchett" userId="954996d555a756eb" providerId="LiveId" clId="{C96307CF-0EFD-4355-B067-A2C1E8BBB975}" dt="2022-09-21T01:20:01.215" v="4062" actId="14100"/>
          <ac:picMkLst>
            <pc:docMk/>
            <pc:sldMk cId="123865546" sldId="268"/>
            <ac:picMk id="5" creationId="{AC1F5F00-D5D8-161E-F2FE-80BAD6C9658A}"/>
          </ac:picMkLst>
        </pc:picChg>
      </pc:sldChg>
      <pc:sldChg chg="addSp modSp new mod modClrScheme chgLayout">
        <pc:chgData name="Lant Pritchett" userId="954996d555a756eb" providerId="LiveId" clId="{C96307CF-0EFD-4355-B067-A2C1E8BBB975}" dt="2022-09-21T01:32:49.948" v="5728" actId="20577"/>
        <pc:sldMkLst>
          <pc:docMk/>
          <pc:sldMk cId="2415961951" sldId="269"/>
        </pc:sldMkLst>
        <pc:spChg chg="mod ord">
          <ac:chgData name="Lant Pritchett" userId="954996d555a756eb" providerId="LiveId" clId="{C96307CF-0EFD-4355-B067-A2C1E8BBB975}" dt="2022-09-21T01:21:08.160" v="4074" actId="20577"/>
          <ac:spMkLst>
            <pc:docMk/>
            <pc:sldMk cId="2415961951" sldId="269"/>
            <ac:spMk id="2" creationId="{7492FA5A-5DD5-E6FB-6C0D-DC7F01FC9E7F}"/>
          </ac:spMkLst>
        </pc:spChg>
        <pc:spChg chg="add mod ord">
          <ac:chgData name="Lant Pritchett" userId="954996d555a756eb" providerId="LiveId" clId="{C96307CF-0EFD-4355-B067-A2C1E8BBB975}" dt="2022-09-21T01:32:49.948" v="5728" actId="20577"/>
          <ac:spMkLst>
            <pc:docMk/>
            <pc:sldMk cId="2415961951" sldId="269"/>
            <ac:spMk id="3" creationId="{F460EEA6-7C21-A794-D6FB-3FFE26F2434B}"/>
          </ac:spMkLst>
        </pc:spChg>
      </pc:sldChg>
      <pc:sldChg chg="addSp delSp modSp new mod modClrScheme chgLayout">
        <pc:chgData name="Lant Pritchett" userId="954996d555a756eb" providerId="LiveId" clId="{C96307CF-0EFD-4355-B067-A2C1E8BBB975}" dt="2022-10-10T18:40:26.459" v="12299" actId="20577"/>
        <pc:sldMkLst>
          <pc:docMk/>
          <pc:sldMk cId="2607851146" sldId="270"/>
        </pc:sldMkLst>
        <pc:spChg chg="del">
          <ac:chgData name="Lant Pritchett" userId="954996d555a756eb" providerId="LiveId" clId="{C96307CF-0EFD-4355-B067-A2C1E8BBB975}" dt="2022-09-21T01:23:42.017" v="4514" actId="700"/>
          <ac:spMkLst>
            <pc:docMk/>
            <pc:sldMk cId="2607851146" sldId="270"/>
            <ac:spMk id="2" creationId="{061587A4-1DFD-9745-6C1D-E45F1D72CBE2}"/>
          </ac:spMkLst>
        </pc:spChg>
        <pc:spChg chg="add mod">
          <ac:chgData name="Lant Pritchett" userId="954996d555a756eb" providerId="LiveId" clId="{C96307CF-0EFD-4355-B067-A2C1E8BBB975}" dt="2022-10-10T18:40:26.459" v="12299" actId="20577"/>
          <ac:spMkLst>
            <pc:docMk/>
            <pc:sldMk cId="2607851146" sldId="270"/>
            <ac:spMk id="2" creationId="{6149F617-BC33-7BD6-6F1F-993FB790CEC1}"/>
          </ac:spMkLst>
        </pc:spChg>
        <pc:spChg chg="del">
          <ac:chgData name="Lant Pritchett" userId="954996d555a756eb" providerId="LiveId" clId="{C96307CF-0EFD-4355-B067-A2C1E8BBB975}" dt="2022-09-21T01:23:42.017" v="4514" actId="700"/>
          <ac:spMkLst>
            <pc:docMk/>
            <pc:sldMk cId="2607851146" sldId="270"/>
            <ac:spMk id="3" creationId="{2556C7B1-CC7A-4C91-EE5F-67DB9ABFCEEF}"/>
          </ac:spMkLst>
        </pc:spChg>
        <pc:spChg chg="add mod">
          <ac:chgData name="Lant Pritchett" userId="954996d555a756eb" providerId="LiveId" clId="{C96307CF-0EFD-4355-B067-A2C1E8BBB975}" dt="2022-09-21T01:26:18.935" v="4993" actId="20577"/>
          <ac:spMkLst>
            <pc:docMk/>
            <pc:sldMk cId="2607851146" sldId="270"/>
            <ac:spMk id="5" creationId="{77C46ACC-B57D-2BF3-955F-D542664B0118}"/>
          </ac:spMkLst>
        </pc:spChg>
        <pc:picChg chg="add mod">
          <ac:chgData name="Lant Pritchett" userId="954996d555a756eb" providerId="LiveId" clId="{C96307CF-0EFD-4355-B067-A2C1E8BBB975}" dt="2022-09-21T01:23:54.199" v="4516" actId="1076"/>
          <ac:picMkLst>
            <pc:docMk/>
            <pc:sldMk cId="2607851146" sldId="270"/>
            <ac:picMk id="4" creationId="{2406B39F-454E-912C-0613-31550891FCB9}"/>
          </ac:picMkLst>
        </pc:picChg>
      </pc:sldChg>
      <pc:sldChg chg="addSp modSp new mod modClrScheme chgLayout">
        <pc:chgData name="Lant Pritchett" userId="954996d555a756eb" providerId="LiveId" clId="{C96307CF-0EFD-4355-B067-A2C1E8BBB975}" dt="2022-09-22T13:47:30.789" v="7973" actId="20577"/>
        <pc:sldMkLst>
          <pc:docMk/>
          <pc:sldMk cId="3541122394" sldId="271"/>
        </pc:sldMkLst>
        <pc:spChg chg="add mod">
          <ac:chgData name="Lant Pritchett" userId="954996d555a756eb" providerId="LiveId" clId="{C96307CF-0EFD-4355-B067-A2C1E8BBB975}" dt="2022-09-22T13:42:14.979" v="7023" actId="27636"/>
          <ac:spMkLst>
            <pc:docMk/>
            <pc:sldMk cId="3541122394" sldId="271"/>
            <ac:spMk id="2" creationId="{0AEA1675-4A27-DD98-FE11-669170C1B41E}"/>
          </ac:spMkLst>
        </pc:spChg>
        <pc:spChg chg="add mod">
          <ac:chgData name="Lant Pritchett" userId="954996d555a756eb" providerId="LiveId" clId="{C96307CF-0EFD-4355-B067-A2C1E8BBB975}" dt="2022-09-22T13:47:30.789" v="7973" actId="20577"/>
          <ac:spMkLst>
            <pc:docMk/>
            <pc:sldMk cId="3541122394" sldId="271"/>
            <ac:spMk id="3" creationId="{65181B89-5EB9-5B91-D6DE-DB489AE32234}"/>
          </ac:spMkLst>
        </pc:spChg>
        <pc:spChg chg="add mod">
          <ac:chgData name="Lant Pritchett" userId="954996d555a756eb" providerId="LiveId" clId="{C96307CF-0EFD-4355-B067-A2C1E8BBB975}" dt="2022-09-22T13:46:41.016" v="7849" actId="20577"/>
          <ac:spMkLst>
            <pc:docMk/>
            <pc:sldMk cId="3541122394" sldId="271"/>
            <ac:spMk id="4" creationId="{44889A85-DDDB-6E12-356C-F407AF201416}"/>
          </ac:spMkLst>
        </pc:spChg>
      </pc:sldChg>
      <pc:sldChg chg="add">
        <pc:chgData name="Lant Pritchett" userId="954996d555a756eb" providerId="LiveId" clId="{C96307CF-0EFD-4355-B067-A2C1E8BBB975}" dt="2022-09-21T01:26:48.655" v="4995"/>
        <pc:sldMkLst>
          <pc:docMk/>
          <pc:sldMk cId="2786177742" sldId="272"/>
        </pc:sldMkLst>
      </pc:sldChg>
      <pc:sldChg chg="addSp delSp modSp new mod modClrScheme chgLayout">
        <pc:chgData name="Lant Pritchett" userId="954996d555a756eb" providerId="LiveId" clId="{C96307CF-0EFD-4355-B067-A2C1E8BBB975}" dt="2022-09-22T13:48:34.206" v="7978" actId="1076"/>
        <pc:sldMkLst>
          <pc:docMk/>
          <pc:sldMk cId="208208281" sldId="273"/>
        </pc:sldMkLst>
        <pc:spChg chg="del">
          <ac:chgData name="Lant Pritchett" userId="954996d555a756eb" providerId="LiveId" clId="{C96307CF-0EFD-4355-B067-A2C1E8BBB975}" dt="2022-09-21T01:37:17.344" v="5730" actId="700"/>
          <ac:spMkLst>
            <pc:docMk/>
            <pc:sldMk cId="208208281" sldId="273"/>
            <ac:spMk id="2" creationId="{9B658B9A-8634-3B4E-4050-D3225F890B08}"/>
          </ac:spMkLst>
        </pc:spChg>
        <pc:graphicFrameChg chg="add mod modGraphic">
          <ac:chgData name="Lant Pritchett" userId="954996d555a756eb" providerId="LiveId" clId="{C96307CF-0EFD-4355-B067-A2C1E8BBB975}" dt="2022-09-22T13:48:34.206" v="7978" actId="1076"/>
          <ac:graphicFrameMkLst>
            <pc:docMk/>
            <pc:sldMk cId="208208281" sldId="273"/>
            <ac:graphicFrameMk id="3" creationId="{A559C256-2C96-057E-4487-F3F1C8E941F4}"/>
          </ac:graphicFrameMkLst>
        </pc:graphicFrameChg>
      </pc:sldChg>
      <pc:sldChg chg="addSp delSp modSp new mod modClrScheme chgLayout">
        <pc:chgData name="Lant Pritchett" userId="954996d555a756eb" providerId="LiveId" clId="{C96307CF-0EFD-4355-B067-A2C1E8BBB975}" dt="2022-09-27T23:25:45.413" v="10179" actId="255"/>
        <pc:sldMkLst>
          <pc:docMk/>
          <pc:sldMk cId="3384771598" sldId="274"/>
        </pc:sldMkLst>
        <pc:spChg chg="mod ord">
          <ac:chgData name="Lant Pritchett" userId="954996d555a756eb" providerId="LiveId" clId="{C96307CF-0EFD-4355-B067-A2C1E8BBB975}" dt="2022-09-27T23:25:17.021" v="10177" actId="20577"/>
          <ac:spMkLst>
            <pc:docMk/>
            <pc:sldMk cId="3384771598" sldId="274"/>
            <ac:spMk id="2" creationId="{0118ABB6-2D11-897F-C89E-1028ECD726CB}"/>
          </ac:spMkLst>
        </pc:spChg>
        <pc:spChg chg="del">
          <ac:chgData name="Lant Pritchett" userId="954996d555a756eb" providerId="LiveId" clId="{C96307CF-0EFD-4355-B067-A2C1E8BBB975}" dt="2022-09-22T13:01:22.666" v="5982" actId="700"/>
          <ac:spMkLst>
            <pc:docMk/>
            <pc:sldMk cId="3384771598" sldId="274"/>
            <ac:spMk id="3" creationId="{75ED638F-1766-230D-9208-61D76671C445}"/>
          </ac:spMkLst>
        </pc:spChg>
        <pc:spChg chg="del">
          <ac:chgData name="Lant Pritchett" userId="954996d555a756eb" providerId="LiveId" clId="{C96307CF-0EFD-4355-B067-A2C1E8BBB975}" dt="2022-09-22T13:01:22.666" v="5982" actId="700"/>
          <ac:spMkLst>
            <pc:docMk/>
            <pc:sldMk cId="3384771598" sldId="274"/>
            <ac:spMk id="4" creationId="{E0C1474C-D906-5B05-5607-11A0DC57E328}"/>
          </ac:spMkLst>
        </pc:spChg>
        <pc:spChg chg="del">
          <ac:chgData name="Lant Pritchett" userId="954996d555a756eb" providerId="LiveId" clId="{C96307CF-0EFD-4355-B067-A2C1E8BBB975}" dt="2022-09-22T13:01:22.666" v="5982" actId="700"/>
          <ac:spMkLst>
            <pc:docMk/>
            <pc:sldMk cId="3384771598" sldId="274"/>
            <ac:spMk id="5" creationId="{4C99BB25-94D6-C2A3-CD85-6F1C9B41121E}"/>
          </ac:spMkLst>
        </pc:spChg>
        <pc:spChg chg="del">
          <ac:chgData name="Lant Pritchett" userId="954996d555a756eb" providerId="LiveId" clId="{C96307CF-0EFD-4355-B067-A2C1E8BBB975}" dt="2022-09-22T13:01:22.666" v="5982" actId="700"/>
          <ac:spMkLst>
            <pc:docMk/>
            <pc:sldMk cId="3384771598" sldId="274"/>
            <ac:spMk id="6" creationId="{996E177D-B056-F2D9-1996-DC3E74AAE402}"/>
          </ac:spMkLst>
        </pc:spChg>
        <pc:spChg chg="mod topLvl">
          <ac:chgData name="Lant Pritchett" userId="954996d555a756eb" providerId="LiveId" clId="{C96307CF-0EFD-4355-B067-A2C1E8BBB975}" dt="2022-09-27T23:25:45.413" v="10179" actId="255"/>
          <ac:spMkLst>
            <pc:docMk/>
            <pc:sldMk cId="3384771598" sldId="274"/>
            <ac:spMk id="10" creationId="{4D1D6BD5-F15A-A445-E1E5-1453D5B7C1FA}"/>
          </ac:spMkLst>
        </pc:spChg>
        <pc:spChg chg="mod topLvl">
          <ac:chgData name="Lant Pritchett" userId="954996d555a756eb" providerId="LiveId" clId="{C96307CF-0EFD-4355-B067-A2C1E8BBB975}" dt="2022-09-22T13:12:44.732" v="6320" actId="165"/>
          <ac:spMkLst>
            <pc:docMk/>
            <pc:sldMk cId="3384771598" sldId="274"/>
            <ac:spMk id="11" creationId="{69126266-805A-B36D-B47B-A937851797C0}"/>
          </ac:spMkLst>
        </pc:spChg>
        <pc:spChg chg="mod topLvl">
          <ac:chgData name="Lant Pritchett" userId="954996d555a756eb" providerId="LiveId" clId="{C96307CF-0EFD-4355-B067-A2C1E8BBB975}" dt="2022-09-22T13:12:44.732" v="6320" actId="165"/>
          <ac:spMkLst>
            <pc:docMk/>
            <pc:sldMk cId="3384771598" sldId="274"/>
            <ac:spMk id="14" creationId="{620FB23D-2658-C002-03F2-0F7044C3FDC3}"/>
          </ac:spMkLst>
        </pc:spChg>
        <pc:spChg chg="add mod">
          <ac:chgData name="Lant Pritchett" userId="954996d555a756eb" providerId="LiveId" clId="{C96307CF-0EFD-4355-B067-A2C1E8BBB975}" dt="2022-09-22T13:14:51.619" v="6486" actId="14100"/>
          <ac:spMkLst>
            <pc:docMk/>
            <pc:sldMk cId="3384771598" sldId="274"/>
            <ac:spMk id="15" creationId="{E3A2188C-64BF-5565-C2E5-4450041A7B83}"/>
          </ac:spMkLst>
        </pc:spChg>
        <pc:spChg chg="add del">
          <ac:chgData name="Lant Pritchett" userId="954996d555a756eb" providerId="LiveId" clId="{C96307CF-0EFD-4355-B067-A2C1E8BBB975}" dt="2022-09-22T13:14:14.333" v="6395" actId="11529"/>
          <ac:spMkLst>
            <pc:docMk/>
            <pc:sldMk cId="3384771598" sldId="274"/>
            <ac:spMk id="16" creationId="{43D4F0AB-8E56-0D1A-919D-DFF2EBF8C7AC}"/>
          </ac:spMkLst>
        </pc:spChg>
        <pc:spChg chg="add mod">
          <ac:chgData name="Lant Pritchett" userId="954996d555a756eb" providerId="LiveId" clId="{C96307CF-0EFD-4355-B067-A2C1E8BBB975}" dt="2022-09-22T13:17:25.673" v="6696" actId="20577"/>
          <ac:spMkLst>
            <pc:docMk/>
            <pc:sldMk cId="3384771598" sldId="274"/>
            <ac:spMk id="20" creationId="{80E6109B-4FA0-34EC-989A-B010F0B18D61}"/>
          </ac:spMkLst>
        </pc:spChg>
        <pc:grpChg chg="add del mod">
          <ac:chgData name="Lant Pritchett" userId="954996d555a756eb" providerId="LiveId" clId="{C96307CF-0EFD-4355-B067-A2C1E8BBB975}" dt="2022-09-22T13:12:44.732" v="6320" actId="165"/>
          <ac:grpSpMkLst>
            <pc:docMk/>
            <pc:sldMk cId="3384771598" sldId="274"/>
            <ac:grpSpMk id="7" creationId="{814888F0-4B2A-31CC-DFFC-8083AC07C262}"/>
          </ac:grpSpMkLst>
        </pc:grpChg>
        <pc:cxnChg chg="mod topLvl">
          <ac:chgData name="Lant Pritchett" userId="954996d555a756eb" providerId="LiveId" clId="{C96307CF-0EFD-4355-B067-A2C1E8BBB975}" dt="2022-09-22T13:12:44.732" v="6320" actId="165"/>
          <ac:cxnSpMkLst>
            <pc:docMk/>
            <pc:sldMk cId="3384771598" sldId="274"/>
            <ac:cxnSpMk id="8" creationId="{C08F9D49-8142-E6C6-BAEA-C7CA2F952E30}"/>
          </ac:cxnSpMkLst>
        </pc:cxnChg>
        <pc:cxnChg chg="mod topLvl">
          <ac:chgData name="Lant Pritchett" userId="954996d555a756eb" providerId="LiveId" clId="{C96307CF-0EFD-4355-B067-A2C1E8BBB975}" dt="2022-09-22T13:12:44.732" v="6320" actId="165"/>
          <ac:cxnSpMkLst>
            <pc:docMk/>
            <pc:sldMk cId="3384771598" sldId="274"/>
            <ac:cxnSpMk id="9" creationId="{FCB64CD0-6640-DF47-4349-3CACC76CE450}"/>
          </ac:cxnSpMkLst>
        </pc:cxnChg>
        <pc:cxnChg chg="mod topLvl">
          <ac:chgData name="Lant Pritchett" userId="954996d555a756eb" providerId="LiveId" clId="{C96307CF-0EFD-4355-B067-A2C1E8BBB975}" dt="2022-09-22T13:12:44.732" v="6320" actId="165"/>
          <ac:cxnSpMkLst>
            <pc:docMk/>
            <pc:sldMk cId="3384771598" sldId="274"/>
            <ac:cxnSpMk id="12" creationId="{4295A830-FCC1-3173-5A58-567829355A8A}"/>
          </ac:cxnSpMkLst>
        </pc:cxnChg>
        <pc:cxnChg chg="mod topLvl">
          <ac:chgData name="Lant Pritchett" userId="954996d555a756eb" providerId="LiveId" clId="{C96307CF-0EFD-4355-B067-A2C1E8BBB975}" dt="2022-09-22T13:12:44.732" v="6320" actId="165"/>
          <ac:cxnSpMkLst>
            <pc:docMk/>
            <pc:sldMk cId="3384771598" sldId="274"/>
            <ac:cxnSpMk id="13" creationId="{5E27AFB2-B8E5-E693-D243-AD78617EBAA7}"/>
          </ac:cxnSpMkLst>
        </pc:cxnChg>
        <pc:cxnChg chg="add mod">
          <ac:chgData name="Lant Pritchett" userId="954996d555a756eb" providerId="LiveId" clId="{C96307CF-0EFD-4355-B067-A2C1E8BBB975}" dt="2022-09-22T13:15:27.328" v="6500" actId="692"/>
          <ac:cxnSpMkLst>
            <pc:docMk/>
            <pc:sldMk cId="3384771598" sldId="274"/>
            <ac:cxnSpMk id="18" creationId="{9D940AEA-9949-F2EF-7431-D49158667864}"/>
          </ac:cxnSpMkLst>
        </pc:cxnChg>
      </pc:sldChg>
      <pc:sldChg chg="new del">
        <pc:chgData name="Lant Pritchett" userId="954996d555a756eb" providerId="LiveId" clId="{C96307CF-0EFD-4355-B067-A2C1E8BBB975}" dt="2022-10-10T18:47:54.237" v="12346" actId="2696"/>
        <pc:sldMkLst>
          <pc:docMk/>
          <pc:sldMk cId="897295746" sldId="275"/>
        </pc:sldMkLst>
      </pc:sldChg>
      <pc:sldChg chg="addSp delSp modSp new mod modClrScheme chgLayout">
        <pc:chgData name="Lant Pritchett" userId="954996d555a756eb" providerId="LiveId" clId="{C96307CF-0EFD-4355-B067-A2C1E8BBB975}" dt="2022-10-10T18:36:07.737" v="12052" actId="20577"/>
        <pc:sldMkLst>
          <pc:docMk/>
          <pc:sldMk cId="1226253240" sldId="276"/>
        </pc:sldMkLst>
        <pc:spChg chg="mod ord">
          <ac:chgData name="Lant Pritchett" userId="954996d555a756eb" providerId="LiveId" clId="{C96307CF-0EFD-4355-B067-A2C1E8BBB975}" dt="2022-09-27T23:09:25.763" v="8704" actId="700"/>
          <ac:spMkLst>
            <pc:docMk/>
            <pc:sldMk cId="1226253240" sldId="276"/>
            <ac:spMk id="2" creationId="{6E8CCF7C-8F7F-8D06-3554-E2173B4907CF}"/>
          </ac:spMkLst>
        </pc:spChg>
        <pc:spChg chg="del mod ord">
          <ac:chgData name="Lant Pritchett" userId="954996d555a756eb" providerId="LiveId" clId="{C96307CF-0EFD-4355-B067-A2C1E8BBB975}" dt="2022-09-27T00:22:50.099" v="8092" actId="700"/>
          <ac:spMkLst>
            <pc:docMk/>
            <pc:sldMk cId="1226253240" sldId="276"/>
            <ac:spMk id="3" creationId="{7EEAA0F5-D79C-010C-6940-5CE5CCAC76A9}"/>
          </ac:spMkLst>
        </pc:spChg>
        <pc:spChg chg="add mod ord">
          <ac:chgData name="Lant Pritchett" userId="954996d555a756eb" providerId="LiveId" clId="{C96307CF-0EFD-4355-B067-A2C1E8BBB975}" dt="2022-10-10T18:36:07.737" v="12052" actId="20577"/>
          <ac:spMkLst>
            <pc:docMk/>
            <pc:sldMk cId="1226253240" sldId="276"/>
            <ac:spMk id="4" creationId="{37290930-BF9D-8330-3C2E-7B476B15276F}"/>
          </ac:spMkLst>
        </pc:spChg>
        <pc:spChg chg="add del mod ord">
          <ac:chgData name="Lant Pritchett" userId="954996d555a756eb" providerId="LiveId" clId="{C96307CF-0EFD-4355-B067-A2C1E8BBB975}" dt="2022-09-27T23:09:25.763" v="8704" actId="700"/>
          <ac:spMkLst>
            <pc:docMk/>
            <pc:sldMk cId="1226253240" sldId="276"/>
            <ac:spMk id="5" creationId="{CDC00D7B-2D1A-498F-0FEE-5B2DBCA40DF7}"/>
          </ac:spMkLst>
        </pc:spChg>
        <pc:spChg chg="add mod ord">
          <ac:chgData name="Lant Pritchett" userId="954996d555a756eb" providerId="LiveId" clId="{C96307CF-0EFD-4355-B067-A2C1E8BBB975}" dt="2022-10-10T18:30:06.782" v="11942" actId="27636"/>
          <ac:spMkLst>
            <pc:docMk/>
            <pc:sldMk cId="1226253240" sldId="276"/>
            <ac:spMk id="6" creationId="{E6F02169-C70F-9A4C-1C89-535DF9732C5E}"/>
          </ac:spMkLst>
        </pc:spChg>
        <pc:spChg chg="add mod ord">
          <ac:chgData name="Lant Pritchett" userId="954996d555a756eb" providerId="LiveId" clId="{C96307CF-0EFD-4355-B067-A2C1E8BBB975}" dt="2022-10-10T18:30:07.338" v="11945" actId="20577"/>
          <ac:spMkLst>
            <pc:docMk/>
            <pc:sldMk cId="1226253240" sldId="276"/>
            <ac:spMk id="7" creationId="{7D0689A5-F574-EE43-D543-04A26966D7F7}"/>
          </ac:spMkLst>
        </pc:spChg>
        <pc:spChg chg="add del mod ord">
          <ac:chgData name="Lant Pritchett" userId="954996d555a756eb" providerId="LiveId" clId="{C96307CF-0EFD-4355-B067-A2C1E8BBB975}" dt="2022-09-27T23:11:42.428" v="8970" actId="21"/>
          <ac:spMkLst>
            <pc:docMk/>
            <pc:sldMk cId="1226253240" sldId="276"/>
            <ac:spMk id="8" creationId="{694BBA11-81C8-6653-70A7-FFC8104F2811}"/>
          </ac:spMkLst>
        </pc:spChg>
        <pc:spChg chg="add mod">
          <ac:chgData name="Lant Pritchett" userId="954996d555a756eb" providerId="LiveId" clId="{C96307CF-0EFD-4355-B067-A2C1E8BBB975}" dt="2022-09-27T23:13:53.591" v="9014" actId="1076"/>
          <ac:spMkLst>
            <pc:docMk/>
            <pc:sldMk cId="1226253240" sldId="276"/>
            <ac:spMk id="9" creationId="{78B8F1E6-C7BF-4071-67BB-7F80EA310233}"/>
          </ac:spMkLst>
        </pc:spChg>
        <pc:picChg chg="add mod">
          <ac:chgData name="Lant Pritchett" userId="954996d555a756eb" providerId="LiveId" clId="{C96307CF-0EFD-4355-B067-A2C1E8BBB975}" dt="2022-09-27T23:12:49.379" v="8976" actId="14100"/>
          <ac:picMkLst>
            <pc:docMk/>
            <pc:sldMk cId="1226253240" sldId="276"/>
            <ac:picMk id="1026" creationId="{FCB3692A-F214-163B-AE07-015BD2F8C45D}"/>
          </ac:picMkLst>
        </pc:picChg>
      </pc:sldChg>
      <pc:sldChg chg="addSp delSp modSp new mod modClrScheme chgLayout">
        <pc:chgData name="Lant Pritchett" userId="954996d555a756eb" providerId="LiveId" clId="{C96307CF-0EFD-4355-B067-A2C1E8BBB975}" dt="2022-10-10T18:36:47.198" v="12112" actId="313"/>
        <pc:sldMkLst>
          <pc:docMk/>
          <pc:sldMk cId="3375051825" sldId="277"/>
        </pc:sldMkLst>
        <pc:spChg chg="del mod ord">
          <ac:chgData name="Lant Pritchett" userId="954996d555a756eb" providerId="LiveId" clId="{C96307CF-0EFD-4355-B067-A2C1E8BBB975}" dt="2022-09-27T23:20:35.580" v="9655" actId="700"/>
          <ac:spMkLst>
            <pc:docMk/>
            <pc:sldMk cId="3375051825" sldId="277"/>
            <ac:spMk id="2" creationId="{BA2EB7A4-D483-32E1-8850-8DD0098CE327}"/>
          </ac:spMkLst>
        </pc:spChg>
        <pc:spChg chg="del">
          <ac:chgData name="Lant Pritchett" userId="954996d555a756eb" providerId="LiveId" clId="{C96307CF-0EFD-4355-B067-A2C1E8BBB975}" dt="2022-09-27T23:20:35.580" v="9655" actId="700"/>
          <ac:spMkLst>
            <pc:docMk/>
            <pc:sldMk cId="3375051825" sldId="277"/>
            <ac:spMk id="3" creationId="{0DE229BC-A173-C452-4CEF-928BD0D6CC9B}"/>
          </ac:spMkLst>
        </pc:spChg>
        <pc:spChg chg="del mod ord">
          <ac:chgData name="Lant Pritchett" userId="954996d555a756eb" providerId="LiveId" clId="{C96307CF-0EFD-4355-B067-A2C1E8BBB975}" dt="2022-09-27T23:20:35.580" v="9655" actId="700"/>
          <ac:spMkLst>
            <pc:docMk/>
            <pc:sldMk cId="3375051825" sldId="277"/>
            <ac:spMk id="4" creationId="{172642B2-0F1C-5047-9445-9CC923204268}"/>
          </ac:spMkLst>
        </pc:spChg>
        <pc:spChg chg="del">
          <ac:chgData name="Lant Pritchett" userId="954996d555a756eb" providerId="LiveId" clId="{C96307CF-0EFD-4355-B067-A2C1E8BBB975}" dt="2022-09-27T23:20:35.580" v="9655" actId="700"/>
          <ac:spMkLst>
            <pc:docMk/>
            <pc:sldMk cId="3375051825" sldId="277"/>
            <ac:spMk id="5" creationId="{70F29772-60CD-C440-2E17-574B263F59CD}"/>
          </ac:spMkLst>
        </pc:spChg>
        <pc:spChg chg="del">
          <ac:chgData name="Lant Pritchett" userId="954996d555a756eb" providerId="LiveId" clId="{C96307CF-0EFD-4355-B067-A2C1E8BBB975}" dt="2022-09-27T23:20:35.580" v="9655" actId="700"/>
          <ac:spMkLst>
            <pc:docMk/>
            <pc:sldMk cId="3375051825" sldId="277"/>
            <ac:spMk id="6" creationId="{8F89C696-7F45-0A92-13A2-3E7B7C4F8811}"/>
          </ac:spMkLst>
        </pc:spChg>
        <pc:spChg chg="add mod ord">
          <ac:chgData name="Lant Pritchett" userId="954996d555a756eb" providerId="LiveId" clId="{C96307CF-0EFD-4355-B067-A2C1E8BBB975}" dt="2022-10-10T18:36:22.085" v="12054" actId="20577"/>
          <ac:spMkLst>
            <pc:docMk/>
            <pc:sldMk cId="3375051825" sldId="277"/>
            <ac:spMk id="7" creationId="{3232066D-DB02-B378-64B7-76D7478C47C0}"/>
          </ac:spMkLst>
        </pc:spChg>
        <pc:spChg chg="add mod ord">
          <ac:chgData name="Lant Pritchett" userId="954996d555a756eb" providerId="LiveId" clId="{C96307CF-0EFD-4355-B067-A2C1E8BBB975}" dt="2022-10-10T18:36:47.198" v="12112" actId="313"/>
          <ac:spMkLst>
            <pc:docMk/>
            <pc:sldMk cId="3375051825" sldId="277"/>
            <ac:spMk id="8" creationId="{9F8A4F78-88BF-0D4D-F2D7-61D58E4ADC13}"/>
          </ac:spMkLst>
        </pc:spChg>
      </pc:sldChg>
      <pc:sldChg chg="addSp modSp new mod modClrScheme chgLayout">
        <pc:chgData name="Lant Pritchett" userId="954996d555a756eb" providerId="LiveId" clId="{C96307CF-0EFD-4355-B067-A2C1E8BBB975}" dt="2022-09-28T00:02:33.202" v="11877" actId="20577"/>
        <pc:sldMkLst>
          <pc:docMk/>
          <pc:sldMk cId="2119352695" sldId="278"/>
        </pc:sldMkLst>
        <pc:spChg chg="mod ord">
          <ac:chgData name="Lant Pritchett" userId="954996d555a756eb" providerId="LiveId" clId="{C96307CF-0EFD-4355-B067-A2C1E8BBB975}" dt="2022-09-27T23:51:02.136" v="10243" actId="700"/>
          <ac:spMkLst>
            <pc:docMk/>
            <pc:sldMk cId="2119352695" sldId="278"/>
            <ac:spMk id="2" creationId="{354383C4-B747-7087-5CD3-9B355ECCB3C0}"/>
          </ac:spMkLst>
        </pc:spChg>
        <pc:spChg chg="add mod ord">
          <ac:chgData name="Lant Pritchett" userId="954996d555a756eb" providerId="LiveId" clId="{C96307CF-0EFD-4355-B067-A2C1E8BBB975}" dt="2022-09-28T00:02:33.202" v="11877" actId="20577"/>
          <ac:spMkLst>
            <pc:docMk/>
            <pc:sldMk cId="2119352695" sldId="278"/>
            <ac:spMk id="3" creationId="{DEFAB2DA-F172-A2EC-DFB9-8AFE4B37DBBD}"/>
          </ac:spMkLst>
        </pc:spChg>
      </pc:sldChg>
      <pc:sldChg chg="addSp modSp new mod modClrScheme chgLayout">
        <pc:chgData name="Lant Pritchett" userId="954996d555a756eb" providerId="LiveId" clId="{C96307CF-0EFD-4355-B067-A2C1E8BBB975}" dt="2022-10-10T18:55:19.114" v="13293" actId="20577"/>
        <pc:sldMkLst>
          <pc:docMk/>
          <pc:sldMk cId="2410837546" sldId="279"/>
        </pc:sldMkLst>
        <pc:spChg chg="add mod">
          <ac:chgData name="Lant Pritchett" userId="954996d555a756eb" providerId="LiveId" clId="{C96307CF-0EFD-4355-B067-A2C1E8BBB975}" dt="2022-10-10T18:52:40.170" v="13240" actId="20577"/>
          <ac:spMkLst>
            <pc:docMk/>
            <pc:sldMk cId="2410837546" sldId="279"/>
            <ac:spMk id="2" creationId="{7E25F165-BD9B-3C0B-3C6D-CF4A9FCE2D14}"/>
          </ac:spMkLst>
        </pc:spChg>
        <pc:spChg chg="add mod">
          <ac:chgData name="Lant Pritchett" userId="954996d555a756eb" providerId="LiveId" clId="{C96307CF-0EFD-4355-B067-A2C1E8BBB975}" dt="2022-10-10T18:55:19.114" v="13293" actId="20577"/>
          <ac:spMkLst>
            <pc:docMk/>
            <pc:sldMk cId="2410837546" sldId="279"/>
            <ac:spMk id="3" creationId="{C2EDA8B9-B371-CDC2-FF32-0219774DDF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8A471-6795-19E1-6A39-A0F7EE7624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4C5209-0541-59BD-C9A8-C7EA45E423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8E7E2A-4CA3-F380-925B-DB739D4B7A1A}"/>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21E6A27E-CF9F-43F7-BA04-FE109BF20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32818-2E8F-1599-8D02-DCF6D2644BD3}"/>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183208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E224-B103-96A0-F6DE-4C39162C8D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011C0-EBE0-745D-65E8-88A894C52B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34578-5DED-7005-9C4F-913B94AB178D}"/>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D33A8A84-4651-47AC-BC63-06FE85051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44B52-BDB0-11F6-0DA8-CCBEECFCA67C}"/>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275222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94F905-0EEA-40D5-1594-E4C95E2B05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8C16FE-F1EC-301D-E07E-6942C79C25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1FF3C-C970-38F1-2050-CDBFA97C263C}"/>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E01AF627-6DB8-5A20-65CE-6C4C348F1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1D8E3A-9FB0-8713-4F1B-1219CC3CF675}"/>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381434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308B-9686-3F31-17B2-4ED4171EB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A8D90-E57A-D7B9-4F54-A07397284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02F33-1A92-1A19-7151-CA94D2B32DEF}"/>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4ABAE2C2-BD4A-F0A1-F259-14AA39D73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F6DA5-0E7E-4B4C-043F-B25C66679D04}"/>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221994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00FB0-1A9C-F932-3033-426F80D72E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3DC610-1ECB-D6B2-C727-D85E2244B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5A1F38-A92D-E311-9FA9-88413A7FDDA7}"/>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600A0DCF-16C5-E5C9-B0D3-C993DD045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FCB2C3-693E-212F-DE0D-F0552B29AE5D}"/>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353036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EEA6-FBDE-9805-BDB9-5B95649EF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DD691F-F64A-8507-512F-83F6229CB7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A8B02C-B05C-1423-BCFF-96BD98A824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3AB51E-C158-5F57-F7C8-74A3988387F8}"/>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6" name="Footer Placeholder 5">
            <a:extLst>
              <a:ext uri="{FF2B5EF4-FFF2-40B4-BE49-F238E27FC236}">
                <a16:creationId xmlns:a16="http://schemas.microsoft.com/office/drawing/2014/main" id="{5C89730A-52ED-B6EC-C26A-0A2068FBF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BC263-0A57-31D7-C71B-81AFB702F4D8}"/>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197108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A0977-4FE4-EFA0-B8DC-F7886454E4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D57A58-A011-6A3D-5AF6-94E3E1AD2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981195-63E0-11B7-485A-01B499891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512547-A3A6-1F1A-A6E2-8855734E77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0D2DD7-505D-71A3-C7C3-EB9A4E0745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35FCD2-B2E2-5438-514F-7166CAF6DD90}"/>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8" name="Footer Placeholder 7">
            <a:extLst>
              <a:ext uri="{FF2B5EF4-FFF2-40B4-BE49-F238E27FC236}">
                <a16:creationId xmlns:a16="http://schemas.microsoft.com/office/drawing/2014/main" id="{72513CE7-750F-7DC7-D237-E17096C0FD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52E96A-553C-6453-EEF9-40EE8DADD716}"/>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362288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F215-4ED8-BEF0-0FBC-09BF73C9E2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C25B7-1BE5-C30D-2B4C-C0426D9E6FA4}"/>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4" name="Footer Placeholder 3">
            <a:extLst>
              <a:ext uri="{FF2B5EF4-FFF2-40B4-BE49-F238E27FC236}">
                <a16:creationId xmlns:a16="http://schemas.microsoft.com/office/drawing/2014/main" id="{4A4DCBBD-0DA0-19EA-2AC5-29BEC5D96E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07A7C7-66F0-4197-2953-E81441B2D774}"/>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390078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84920-9AE2-E84D-A9A3-56293808A956}"/>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3" name="Footer Placeholder 2">
            <a:extLst>
              <a:ext uri="{FF2B5EF4-FFF2-40B4-BE49-F238E27FC236}">
                <a16:creationId xmlns:a16="http://schemas.microsoft.com/office/drawing/2014/main" id="{0940F612-2CAE-BAF7-43C5-1BC207D208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61E34A-9F79-78EA-E8C9-600DDE3E0DAC}"/>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1983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62EE-5E1E-4FE5-89C4-CB27A7BFB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899634-5DCC-F682-873C-3AA3AF9146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EC1211-BAA6-22B7-FDA1-4F8672B75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FAC6D3-84BA-F556-44E8-5BE6A1532A31}"/>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6" name="Footer Placeholder 5">
            <a:extLst>
              <a:ext uri="{FF2B5EF4-FFF2-40B4-BE49-F238E27FC236}">
                <a16:creationId xmlns:a16="http://schemas.microsoft.com/office/drawing/2014/main" id="{A80383F0-9F60-F719-A518-910E4C8D4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A9BE48-39AB-CB89-8F1B-6E21009558C2}"/>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210498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803E-58FF-8625-1E48-31A07C094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E4A3B5-8AE5-454E-A3C2-A60A2F7E7A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BEA605-43C6-E1DA-D56E-FE7F59DD1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BC15B-E882-BFFF-6A32-300139480493}"/>
              </a:ext>
            </a:extLst>
          </p:cNvPr>
          <p:cNvSpPr>
            <a:spLocks noGrp="1"/>
          </p:cNvSpPr>
          <p:nvPr>
            <p:ph type="dt" sz="half" idx="10"/>
          </p:nvPr>
        </p:nvSpPr>
        <p:spPr/>
        <p:txBody>
          <a:bodyPr/>
          <a:lstStyle/>
          <a:p>
            <a:fld id="{41063F32-05A1-4386-B5E5-C39053607F5F}" type="datetimeFigureOut">
              <a:rPr lang="en-US" smtClean="0"/>
              <a:t>10/10/2022</a:t>
            </a:fld>
            <a:endParaRPr lang="en-US"/>
          </a:p>
        </p:txBody>
      </p:sp>
      <p:sp>
        <p:nvSpPr>
          <p:cNvPr id="6" name="Footer Placeholder 5">
            <a:extLst>
              <a:ext uri="{FF2B5EF4-FFF2-40B4-BE49-F238E27FC236}">
                <a16:creationId xmlns:a16="http://schemas.microsoft.com/office/drawing/2014/main" id="{A732DDBF-0D92-0F07-09F6-0EBCC0E9C0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BF9B3F-52CC-D322-F696-A71E2A195BBB}"/>
              </a:ext>
            </a:extLst>
          </p:cNvPr>
          <p:cNvSpPr>
            <a:spLocks noGrp="1"/>
          </p:cNvSpPr>
          <p:nvPr>
            <p:ph type="sldNum" sz="quarter" idx="12"/>
          </p:nvPr>
        </p:nvSpPr>
        <p:spPr/>
        <p:txBody>
          <a:bodyPr/>
          <a:lstStyle/>
          <a:p>
            <a:fld id="{0CF88455-6EB0-479A-B27D-E1FCA95A9F72}" type="slidenum">
              <a:rPr lang="en-US" smtClean="0"/>
              <a:t>‹#›</a:t>
            </a:fld>
            <a:endParaRPr lang="en-US"/>
          </a:p>
        </p:txBody>
      </p:sp>
    </p:spTree>
    <p:extLst>
      <p:ext uri="{BB962C8B-B14F-4D97-AF65-F5344CB8AC3E}">
        <p14:creationId xmlns:p14="http://schemas.microsoft.com/office/powerpoint/2010/main" val="157102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80B6F-E4CC-0D88-8526-0282B4D866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6FCD37-A1CB-65D1-C68D-12990D830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3C840-755D-8BE2-8D86-9FA0AA96C6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63F32-05A1-4386-B5E5-C39053607F5F}" type="datetimeFigureOut">
              <a:rPr lang="en-US" smtClean="0"/>
              <a:t>10/10/2022</a:t>
            </a:fld>
            <a:endParaRPr lang="en-US"/>
          </a:p>
        </p:txBody>
      </p:sp>
      <p:sp>
        <p:nvSpPr>
          <p:cNvPr id="5" name="Footer Placeholder 4">
            <a:extLst>
              <a:ext uri="{FF2B5EF4-FFF2-40B4-BE49-F238E27FC236}">
                <a16:creationId xmlns:a16="http://schemas.microsoft.com/office/drawing/2014/main" id="{FA01B0D7-DD3E-3657-F5CC-2FA076B15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620B0F-8772-4C27-4812-3180C8ED77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88455-6EB0-479A-B27D-E1FCA95A9F72}" type="slidenum">
              <a:rPr lang="en-US" smtClean="0"/>
              <a:t>‹#›</a:t>
            </a:fld>
            <a:endParaRPr lang="en-US"/>
          </a:p>
        </p:txBody>
      </p:sp>
    </p:spTree>
    <p:extLst>
      <p:ext uri="{BB962C8B-B14F-4D97-AF65-F5344CB8AC3E}">
        <p14:creationId xmlns:p14="http://schemas.microsoft.com/office/powerpoint/2010/main" val="3084207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nlinelibrary.wiley.com/doi/10.1111/1475-4991.00030" TargetMode="External"/><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hyperlink" Target="https://lantpritchett.org/wp-content/uploads/2022/03/Basics-legatum-paper_first_final.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lantpritchett.org/economic-growth-in-five-figures-one-with-five-variants/"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direct.com/science/article/abs/pii/S0264999321003060"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povertyactionlab.org/blog/2-22-21/growth-not-enough"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 Id="rId4" Type="http://schemas.openxmlformats.org/officeDocument/2006/relationships/hyperlink" Target="https://academic.oup.com/book/31966/chapter-abstract/267702443?redirectedFrom=fulltex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nUeikupfGds" TargetMode="External"/><Relationship Id="rId2" Type="http://schemas.openxmlformats.org/officeDocument/2006/relationships/hyperlink" Target="https://www.cirsd.org/en/horizons/horizons-winter-2015--issue-no2/can-rich-countries-be-reliable-partners-for-national-develop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logs.worldbank.org/developmenttalk/richer-array-international-poverty-lines"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openknowledge.worldbank.org/handle/10986/1183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10B7-65CD-2965-FD42-EE62BB8C2A11}"/>
              </a:ext>
            </a:extLst>
          </p:cNvPr>
          <p:cNvSpPr>
            <a:spLocks noGrp="1"/>
          </p:cNvSpPr>
          <p:nvPr>
            <p:ph type="ctrTitle"/>
          </p:nvPr>
        </p:nvSpPr>
        <p:spPr/>
        <p:txBody>
          <a:bodyPr>
            <a:normAutofit fontScale="90000"/>
          </a:bodyPr>
          <a:lstStyle/>
          <a:p>
            <a:r>
              <a:rPr lang="en-US" dirty="0"/>
              <a:t>Let’s End</a:t>
            </a:r>
            <a:br>
              <a:rPr lang="en-US" dirty="0"/>
            </a:br>
            <a:r>
              <a:rPr lang="en-US" dirty="0"/>
              <a:t>(The Use of Low Bar)</a:t>
            </a:r>
            <a:br>
              <a:rPr lang="en-US" dirty="0"/>
            </a:br>
            <a:r>
              <a:rPr lang="en-US" dirty="0"/>
              <a:t>Poverty</a:t>
            </a:r>
          </a:p>
        </p:txBody>
      </p:sp>
      <p:sp>
        <p:nvSpPr>
          <p:cNvPr id="3" name="Subtitle 2">
            <a:extLst>
              <a:ext uri="{FF2B5EF4-FFF2-40B4-BE49-F238E27FC236}">
                <a16:creationId xmlns:a16="http://schemas.microsoft.com/office/drawing/2014/main" id="{B73F6B2A-D162-484C-6DDC-863C2403728C}"/>
              </a:ext>
            </a:extLst>
          </p:cNvPr>
          <p:cNvSpPr>
            <a:spLocks noGrp="1"/>
          </p:cNvSpPr>
          <p:nvPr>
            <p:ph type="subTitle" idx="1"/>
          </p:nvPr>
        </p:nvSpPr>
        <p:spPr/>
        <p:txBody>
          <a:bodyPr>
            <a:normAutofit lnSpcReduction="10000"/>
          </a:bodyPr>
          <a:lstStyle/>
          <a:p>
            <a:r>
              <a:rPr lang="en-US" dirty="0"/>
              <a:t>Mercatus Center, PPE, September 21 2022</a:t>
            </a:r>
          </a:p>
          <a:p>
            <a:r>
              <a:rPr lang="en-US" dirty="0"/>
              <a:t>Lant Pritchett</a:t>
            </a:r>
          </a:p>
          <a:p>
            <a:r>
              <a:rPr lang="en-US" dirty="0"/>
              <a:t>Oxford BSG, LSE SPP, HKS BSC</a:t>
            </a:r>
          </a:p>
          <a:p>
            <a:r>
              <a:rPr lang="en-US" dirty="0"/>
              <a:t>(with some post-presentation edits)</a:t>
            </a:r>
          </a:p>
          <a:p>
            <a:endParaRPr lang="en-US" dirty="0"/>
          </a:p>
        </p:txBody>
      </p:sp>
    </p:spTree>
    <p:extLst>
      <p:ext uri="{BB962C8B-B14F-4D97-AF65-F5344CB8AC3E}">
        <p14:creationId xmlns:p14="http://schemas.microsoft.com/office/powerpoint/2010/main" val="319243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A0F4-63AD-5971-E885-8C7193D5407E}"/>
              </a:ext>
            </a:extLst>
          </p:cNvPr>
          <p:cNvSpPr>
            <a:spLocks noGrp="1"/>
          </p:cNvSpPr>
          <p:nvPr>
            <p:ph type="title"/>
          </p:nvPr>
        </p:nvSpPr>
        <p:spPr/>
        <p:txBody>
          <a:bodyPr/>
          <a:lstStyle/>
          <a:p>
            <a:r>
              <a:rPr lang="en-US" dirty="0"/>
              <a:t>Mistake 2:  Evidence 2 for </a:t>
            </a:r>
            <a:r>
              <a:rPr lang="en-US" dirty="0" err="1"/>
              <a:t>dWB</a:t>
            </a:r>
            <a:r>
              <a:rPr lang="en-US" dirty="0"/>
              <a:t>/</a:t>
            </a:r>
            <a:r>
              <a:rPr lang="en-US" dirty="0" err="1"/>
              <a:t>dY</a:t>
            </a:r>
            <a:r>
              <a:rPr lang="en-US" dirty="0"/>
              <a:t>(LBPL)&gt;&gt;&gt;0, food shares</a:t>
            </a:r>
          </a:p>
        </p:txBody>
      </p:sp>
      <p:pic>
        <p:nvPicPr>
          <p:cNvPr id="4" name="Picture 3">
            <a:extLst>
              <a:ext uri="{FF2B5EF4-FFF2-40B4-BE49-F238E27FC236}">
                <a16:creationId xmlns:a16="http://schemas.microsoft.com/office/drawing/2014/main" id="{C67F58A1-F97C-6B15-D997-9EE85B6A53AA}"/>
              </a:ext>
            </a:extLst>
          </p:cNvPr>
          <p:cNvPicPr>
            <a:picLocks noChangeAspect="1"/>
          </p:cNvPicPr>
          <p:nvPr/>
        </p:nvPicPr>
        <p:blipFill>
          <a:blip r:embed="rId2"/>
          <a:stretch>
            <a:fillRect/>
          </a:stretch>
        </p:blipFill>
        <p:spPr>
          <a:xfrm>
            <a:off x="969374" y="1933073"/>
            <a:ext cx="4107952" cy="4010528"/>
          </a:xfrm>
          <a:prstGeom prst="rect">
            <a:avLst/>
          </a:prstGeom>
        </p:spPr>
      </p:pic>
      <p:sp>
        <p:nvSpPr>
          <p:cNvPr id="5" name="TextBox 4">
            <a:extLst>
              <a:ext uri="{FF2B5EF4-FFF2-40B4-BE49-F238E27FC236}">
                <a16:creationId xmlns:a16="http://schemas.microsoft.com/office/drawing/2014/main" id="{F8E0672C-B22E-8712-5894-C6ED1610E052}"/>
              </a:ext>
            </a:extLst>
          </p:cNvPr>
          <p:cNvSpPr txBox="1"/>
          <p:nvPr/>
        </p:nvSpPr>
        <p:spPr>
          <a:xfrm>
            <a:off x="5077327" y="1827618"/>
            <a:ext cx="7058526" cy="4801314"/>
          </a:xfrm>
          <a:prstGeom prst="rect">
            <a:avLst/>
          </a:prstGeom>
          <a:noFill/>
        </p:spPr>
        <p:txBody>
          <a:bodyPr wrap="square" rtlCol="0">
            <a:spAutoFit/>
          </a:bodyPr>
          <a:lstStyle/>
          <a:p>
            <a:r>
              <a:rPr lang="en-US" dirty="0"/>
              <a:t>A typical way in which “cost of basic needs” poverty lines are constructed (see, for instance, </a:t>
            </a:r>
            <a:r>
              <a:rPr lang="en-US" dirty="0">
                <a:hlinkClick r:id="rId3"/>
              </a:rPr>
              <a:t>Pradhan, Suryahadi, Sumarto and Pritchett 2003 </a:t>
            </a:r>
            <a:r>
              <a:rPr lang="en-US" dirty="0"/>
              <a:t>for a fully consistent algorithm of this type) is:</a:t>
            </a:r>
          </a:p>
          <a:p>
            <a:endParaRPr lang="en-US" dirty="0"/>
          </a:p>
          <a:p>
            <a:pPr marL="342900" indent="-342900">
              <a:buAutoNum type="alphaLcParenR"/>
            </a:pPr>
            <a:r>
              <a:rPr lang="en-US" dirty="0"/>
              <a:t>Estimate the cost of reaching 2,000 calories per person at the food basket consumed by those at the poverty line and that is the FPL</a:t>
            </a:r>
          </a:p>
          <a:p>
            <a:pPr marL="342900" indent="-342900">
              <a:buAutoNum type="alphaLcParenR"/>
            </a:pPr>
            <a:r>
              <a:rPr lang="en-US" dirty="0"/>
              <a:t>Add to the FPL either (b.1) the spending on non-food of those whose total income is the FPL (lower) or (b.2) the spending on non-food of those whose actual food spending is the FPL</a:t>
            </a:r>
          </a:p>
          <a:p>
            <a:pPr marL="342900" indent="-342900">
              <a:buAutoNum type="alphaLcParenR"/>
            </a:pPr>
            <a:endParaRPr lang="en-US" dirty="0"/>
          </a:p>
          <a:p>
            <a:r>
              <a:rPr lang="en-US" dirty="0"/>
              <a:t>Either way, this </a:t>
            </a:r>
            <a:r>
              <a:rPr lang="en-US" i="1" dirty="0"/>
              <a:t>method </a:t>
            </a:r>
            <a:r>
              <a:rPr lang="en-US" dirty="0"/>
              <a:t>for setting a LBPL guarantees the food share of consumption spending is </a:t>
            </a:r>
            <a:r>
              <a:rPr lang="en-US" i="1" dirty="0"/>
              <a:t>very high</a:t>
            </a:r>
            <a:r>
              <a:rPr lang="en-US" dirty="0"/>
              <a:t> (both average and marginal)</a:t>
            </a:r>
          </a:p>
          <a:p>
            <a:endParaRPr lang="en-US" dirty="0"/>
          </a:p>
          <a:p>
            <a:r>
              <a:rPr lang="en-US" dirty="0"/>
              <a:t>So to use a LBPL you have to assert:  “</a:t>
            </a:r>
            <a:r>
              <a:rPr lang="en-US" i="1" dirty="0"/>
              <a:t>I am comfortable with a valuation of zero of the income gains of HHs who are spending more than half of those income gains on food</a:t>
            </a:r>
            <a:r>
              <a:rPr lang="en-US" dirty="0"/>
              <a:t>”  This is ridiculous. </a:t>
            </a:r>
          </a:p>
          <a:p>
            <a:endParaRPr lang="en-US" dirty="0"/>
          </a:p>
        </p:txBody>
      </p:sp>
    </p:spTree>
    <p:extLst>
      <p:ext uri="{BB962C8B-B14F-4D97-AF65-F5344CB8AC3E}">
        <p14:creationId xmlns:p14="http://schemas.microsoft.com/office/powerpoint/2010/main" val="398515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EC96-1FEA-9327-52AC-FC16D5F79670}"/>
              </a:ext>
            </a:extLst>
          </p:cNvPr>
          <p:cNvSpPr>
            <a:spLocks noGrp="1"/>
          </p:cNvSpPr>
          <p:nvPr>
            <p:ph type="title"/>
          </p:nvPr>
        </p:nvSpPr>
        <p:spPr/>
        <p:txBody>
          <a:bodyPr>
            <a:normAutofit fontScale="90000"/>
          </a:bodyPr>
          <a:lstStyle/>
          <a:p>
            <a:r>
              <a:rPr lang="en-US" dirty="0"/>
              <a:t>Mistake 2:  (new) Evidence 3 for </a:t>
            </a:r>
            <a:r>
              <a:rPr lang="en-US" dirty="0" err="1"/>
              <a:t>dWB</a:t>
            </a:r>
            <a:r>
              <a:rPr lang="en-US" dirty="0"/>
              <a:t>/</a:t>
            </a:r>
            <a:r>
              <a:rPr lang="en-US" dirty="0" err="1"/>
              <a:t>dY</a:t>
            </a:r>
            <a:r>
              <a:rPr lang="en-US" dirty="0"/>
              <a:t>(LBPL)&gt;&gt;&gt;0, evidence from the association of GDPPC and “basics”</a:t>
            </a:r>
          </a:p>
        </p:txBody>
      </p:sp>
      <p:sp>
        <p:nvSpPr>
          <p:cNvPr id="3" name="Content Placeholder 2">
            <a:extLst>
              <a:ext uri="{FF2B5EF4-FFF2-40B4-BE49-F238E27FC236}">
                <a16:creationId xmlns:a16="http://schemas.microsoft.com/office/drawing/2014/main" id="{D0A6EEF1-5EBF-3B18-1FA2-C4212296190E}"/>
              </a:ext>
            </a:extLst>
          </p:cNvPr>
          <p:cNvSpPr>
            <a:spLocks noGrp="1"/>
          </p:cNvSpPr>
          <p:nvPr>
            <p:ph idx="1"/>
          </p:nvPr>
        </p:nvSpPr>
        <p:spPr/>
        <p:txBody>
          <a:bodyPr>
            <a:normAutofit lnSpcReduction="10000"/>
          </a:bodyPr>
          <a:lstStyle/>
          <a:p>
            <a:endParaRPr lang="en-US" dirty="0"/>
          </a:p>
          <a:p>
            <a:r>
              <a:rPr lang="en-US" dirty="0"/>
              <a:t>Suppose you were not convinced by subjective wellbeing</a:t>
            </a:r>
          </a:p>
          <a:p>
            <a:endParaRPr lang="en-US" dirty="0"/>
          </a:p>
          <a:p>
            <a:r>
              <a:rPr lang="en-US" dirty="0"/>
              <a:t>Suppose you were not convinced by anything involving HH expenditures.</a:t>
            </a:r>
          </a:p>
          <a:p>
            <a:endParaRPr lang="en-US" dirty="0"/>
          </a:p>
          <a:p>
            <a:r>
              <a:rPr lang="en-US" dirty="0"/>
              <a:t>I am going to create an index of “basics” of material wellbeing based on </a:t>
            </a:r>
            <a:r>
              <a:rPr lang="en-US" i="1" dirty="0"/>
              <a:t>physical </a:t>
            </a:r>
            <a:r>
              <a:rPr lang="en-US" dirty="0"/>
              <a:t>indicators (e.g. child mortality, malnutrition, education, sanitation) and show that the increment to this index of basics from gains to GDPPC is very high well above the poverty line</a:t>
            </a:r>
          </a:p>
        </p:txBody>
      </p:sp>
    </p:spTree>
    <p:extLst>
      <p:ext uri="{BB962C8B-B14F-4D97-AF65-F5344CB8AC3E}">
        <p14:creationId xmlns:p14="http://schemas.microsoft.com/office/powerpoint/2010/main" val="2219821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CFFEB0-7BA5-4D29-8F3A-DB1201BA5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785" y="1532997"/>
            <a:ext cx="4540885" cy="4700270"/>
          </a:xfrm>
          <a:prstGeom prst="rect">
            <a:avLst/>
          </a:prstGeom>
        </p:spPr>
      </p:pic>
      <p:sp>
        <p:nvSpPr>
          <p:cNvPr id="4" name="Title 3">
            <a:extLst>
              <a:ext uri="{FF2B5EF4-FFF2-40B4-BE49-F238E27FC236}">
                <a16:creationId xmlns:a16="http://schemas.microsoft.com/office/drawing/2014/main" id="{7216C4F7-DBD8-4AD6-8199-A5FA4215154B}"/>
              </a:ext>
            </a:extLst>
          </p:cNvPr>
          <p:cNvSpPr>
            <a:spLocks noGrp="1"/>
          </p:cNvSpPr>
          <p:nvPr>
            <p:ph type="title"/>
          </p:nvPr>
        </p:nvSpPr>
        <p:spPr/>
        <p:txBody>
          <a:bodyPr>
            <a:normAutofit/>
          </a:bodyPr>
          <a:lstStyle/>
          <a:p>
            <a:r>
              <a:rPr lang="en-US" sz="2800" dirty="0"/>
              <a:t>No matter how one constructs an multiple indicator index of “basics of material human wellbeing” the association with GDPPC is strong, non-linear, necessary and sufficient</a:t>
            </a:r>
          </a:p>
        </p:txBody>
      </p:sp>
      <p:pic>
        <p:nvPicPr>
          <p:cNvPr id="5" name="Picture 4">
            <a:extLst>
              <a:ext uri="{FF2B5EF4-FFF2-40B4-BE49-F238E27FC236}">
                <a16:creationId xmlns:a16="http://schemas.microsoft.com/office/drawing/2014/main" id="{5F7EB9E6-82DE-4763-A0CC-0191BFAC3B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599433"/>
            <a:ext cx="4800600" cy="4800600"/>
          </a:xfrm>
          <a:prstGeom prst="rect">
            <a:avLst/>
          </a:prstGeom>
        </p:spPr>
      </p:pic>
      <p:sp>
        <p:nvSpPr>
          <p:cNvPr id="6" name="TextBox 5">
            <a:extLst>
              <a:ext uri="{FF2B5EF4-FFF2-40B4-BE49-F238E27FC236}">
                <a16:creationId xmlns:a16="http://schemas.microsoft.com/office/drawing/2014/main" id="{FCF98937-399D-40A5-A83B-B3DA505EDD06}"/>
              </a:ext>
            </a:extLst>
          </p:cNvPr>
          <p:cNvSpPr txBox="1"/>
          <p:nvPr/>
        </p:nvSpPr>
        <p:spPr>
          <a:xfrm>
            <a:off x="1497407" y="6400033"/>
            <a:ext cx="3507050" cy="369332"/>
          </a:xfrm>
          <a:prstGeom prst="rect">
            <a:avLst/>
          </a:prstGeom>
          <a:noFill/>
        </p:spPr>
        <p:txBody>
          <a:bodyPr wrap="none" rtlCol="0">
            <a:spAutoFit/>
          </a:bodyPr>
          <a:lstStyle/>
          <a:p>
            <a:r>
              <a:rPr lang="en-US" dirty="0"/>
              <a:t>Source:  </a:t>
            </a:r>
            <a:r>
              <a:rPr lang="en-US" dirty="0">
                <a:hlinkClick r:id="rId4"/>
              </a:rPr>
              <a:t>Pritchett with Lewis (2022)</a:t>
            </a:r>
            <a:endParaRPr lang="en-US" dirty="0"/>
          </a:p>
        </p:txBody>
      </p:sp>
    </p:spTree>
    <p:extLst>
      <p:ext uri="{BB962C8B-B14F-4D97-AF65-F5344CB8AC3E}">
        <p14:creationId xmlns:p14="http://schemas.microsoft.com/office/powerpoint/2010/main" val="417532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2004-B8EC-4239-A964-AEF97BAF85B0}"/>
              </a:ext>
            </a:extLst>
          </p:cNvPr>
          <p:cNvSpPr>
            <a:spLocks noGrp="1"/>
          </p:cNvSpPr>
          <p:nvPr>
            <p:ph type="title"/>
          </p:nvPr>
        </p:nvSpPr>
        <p:spPr/>
        <p:txBody>
          <a:bodyPr>
            <a:normAutofit fontScale="90000"/>
          </a:bodyPr>
          <a:lstStyle/>
          <a:p>
            <a:r>
              <a:rPr lang="en-US" sz="2800" dirty="0"/>
              <a:t>What is the “marginal gain to wellbeing” in a “development” objective function?  Standard poverty analysis says it is zero above the poverty line—that it is near zero at any World Bank used poverty line is completely nuts—it could only be true at a very high line (well above the poverty lines of OECD countries)</a:t>
            </a:r>
          </a:p>
        </p:txBody>
      </p:sp>
      <p:sp>
        <p:nvSpPr>
          <p:cNvPr id="7" name="TextBox 6">
            <a:extLst>
              <a:ext uri="{FF2B5EF4-FFF2-40B4-BE49-F238E27FC236}">
                <a16:creationId xmlns:a16="http://schemas.microsoft.com/office/drawing/2014/main" id="{C977B95A-8369-431E-BFE4-BF846B523C84}"/>
              </a:ext>
            </a:extLst>
          </p:cNvPr>
          <p:cNvSpPr txBox="1"/>
          <p:nvPr/>
        </p:nvSpPr>
        <p:spPr>
          <a:xfrm>
            <a:off x="7499308" y="2411808"/>
            <a:ext cx="4547452" cy="3970318"/>
          </a:xfrm>
          <a:prstGeom prst="rect">
            <a:avLst/>
          </a:prstGeom>
          <a:noFill/>
        </p:spPr>
        <p:txBody>
          <a:bodyPr wrap="square" rtlCol="0">
            <a:spAutoFit/>
          </a:bodyPr>
          <a:lstStyle/>
          <a:p>
            <a:r>
              <a:rPr lang="en-US" dirty="0"/>
              <a:t>The idea that the normative objective of ‘development’ is “reduction of poverty” and that “poverty” is defined such that the gain from additional income/consumption above the poverty line is zero at a very low level of consumption is both theoretically, practically and morally obscene.</a:t>
            </a:r>
          </a:p>
          <a:p>
            <a:endParaRPr lang="en-US" dirty="0"/>
          </a:p>
          <a:p>
            <a:r>
              <a:rPr lang="en-US" dirty="0"/>
              <a:t>Even at the World Bank’s “high” poverty line of P$5.5/day: (</a:t>
            </a:r>
            <a:r>
              <a:rPr lang="en-US" dirty="0" err="1"/>
              <a:t>i</a:t>
            </a:r>
            <a:r>
              <a:rPr lang="en-US" dirty="0"/>
              <a:t>) the food share of consumption is around .6, (ii) the elasticity of basics wrt GDPPC is </a:t>
            </a:r>
            <a:r>
              <a:rPr lang="en-US" i="1" dirty="0"/>
              <a:t>rising</a:t>
            </a:r>
            <a:r>
              <a:rPr lang="en-US" dirty="0"/>
              <a:t>,(iii) the elasticity of child mortality wrt to consumption expenditures is </a:t>
            </a:r>
            <a:r>
              <a:rPr lang="en-US" i="1" dirty="0"/>
              <a:t>rising.</a:t>
            </a:r>
            <a:endParaRPr lang="en-US" dirty="0"/>
          </a:p>
        </p:txBody>
      </p:sp>
      <p:pic>
        <p:nvPicPr>
          <p:cNvPr id="5" name="Picture 4">
            <a:extLst>
              <a:ext uri="{FF2B5EF4-FFF2-40B4-BE49-F238E27FC236}">
                <a16:creationId xmlns:a16="http://schemas.microsoft.com/office/drawing/2014/main" id="{D93A23F6-5F5B-B0A1-F813-D57FBB4E6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806" y="1690687"/>
            <a:ext cx="6841067" cy="4940771"/>
          </a:xfrm>
          <a:prstGeom prst="rect">
            <a:avLst/>
          </a:prstGeom>
        </p:spPr>
      </p:pic>
      <p:sp>
        <p:nvSpPr>
          <p:cNvPr id="3" name="TextBox 2">
            <a:extLst>
              <a:ext uri="{FF2B5EF4-FFF2-40B4-BE49-F238E27FC236}">
                <a16:creationId xmlns:a16="http://schemas.microsoft.com/office/drawing/2014/main" id="{9B7D8349-799F-8582-B099-57A4D159AA18}"/>
              </a:ext>
            </a:extLst>
          </p:cNvPr>
          <p:cNvSpPr txBox="1"/>
          <p:nvPr/>
        </p:nvSpPr>
        <p:spPr>
          <a:xfrm>
            <a:off x="7691328" y="6382126"/>
            <a:ext cx="4355432" cy="369332"/>
          </a:xfrm>
          <a:prstGeom prst="rect">
            <a:avLst/>
          </a:prstGeom>
          <a:noFill/>
        </p:spPr>
        <p:txBody>
          <a:bodyPr wrap="square" rtlCol="0">
            <a:spAutoFit/>
          </a:bodyPr>
          <a:lstStyle/>
          <a:p>
            <a:r>
              <a:rPr lang="en-US" dirty="0"/>
              <a:t>Source:  </a:t>
            </a:r>
            <a:r>
              <a:rPr lang="en-US" dirty="0">
                <a:hlinkClick r:id="rId3"/>
              </a:rPr>
              <a:t>Recent blog of mine</a:t>
            </a:r>
            <a:endParaRPr lang="en-US" dirty="0"/>
          </a:p>
        </p:txBody>
      </p:sp>
    </p:spTree>
    <p:extLst>
      <p:ext uri="{BB962C8B-B14F-4D97-AF65-F5344CB8AC3E}">
        <p14:creationId xmlns:p14="http://schemas.microsoft.com/office/powerpoint/2010/main" val="619894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73ED7-38CB-4D72-20A6-6780367B925F}"/>
              </a:ext>
            </a:extLst>
          </p:cNvPr>
          <p:cNvSpPr>
            <a:spLocks noGrp="1"/>
          </p:cNvSpPr>
          <p:nvPr>
            <p:ph type="title"/>
          </p:nvPr>
        </p:nvSpPr>
        <p:spPr>
          <a:xfrm>
            <a:off x="9270332" y="2766218"/>
            <a:ext cx="2426368" cy="1325563"/>
          </a:xfrm>
        </p:spPr>
        <p:txBody>
          <a:bodyPr>
            <a:normAutofit fontScale="90000"/>
          </a:bodyPr>
          <a:lstStyle/>
          <a:p>
            <a:r>
              <a:rPr lang="en-US" sz="2800" dirty="0"/>
              <a:t>Mistake 3:  People who are nearly identical are treated as </a:t>
            </a:r>
            <a:r>
              <a:rPr lang="en-US" sz="2800" i="1" dirty="0"/>
              <a:t>infinitely </a:t>
            </a:r>
            <a:r>
              <a:rPr lang="en-US" sz="2800" dirty="0"/>
              <a:t>different (because some count at exactly zero)</a:t>
            </a:r>
          </a:p>
        </p:txBody>
      </p:sp>
      <p:pic>
        <p:nvPicPr>
          <p:cNvPr id="5" name="Picture 4">
            <a:extLst>
              <a:ext uri="{FF2B5EF4-FFF2-40B4-BE49-F238E27FC236}">
                <a16:creationId xmlns:a16="http://schemas.microsoft.com/office/drawing/2014/main" id="{E3BCCBD4-AE6F-78A7-AEC4-54D11E4E9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21" y="0"/>
            <a:ext cx="8975559" cy="6858000"/>
          </a:xfrm>
          <a:prstGeom prst="rect">
            <a:avLst/>
          </a:prstGeom>
        </p:spPr>
      </p:pic>
    </p:spTree>
    <p:extLst>
      <p:ext uri="{BB962C8B-B14F-4D97-AF65-F5344CB8AC3E}">
        <p14:creationId xmlns:p14="http://schemas.microsoft.com/office/powerpoint/2010/main" val="1313694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3D41-C52D-FAE7-579D-90913B405067}"/>
              </a:ext>
            </a:extLst>
          </p:cNvPr>
          <p:cNvSpPr>
            <a:spLocks noGrp="1"/>
          </p:cNvSpPr>
          <p:nvPr>
            <p:ph type="title"/>
          </p:nvPr>
        </p:nvSpPr>
        <p:spPr>
          <a:xfrm>
            <a:off x="9258299" y="2663157"/>
            <a:ext cx="2414337" cy="1325563"/>
          </a:xfrm>
        </p:spPr>
        <p:txBody>
          <a:bodyPr>
            <a:noAutofit/>
          </a:bodyPr>
          <a:lstStyle/>
          <a:p>
            <a:r>
              <a:rPr lang="en-US" sz="2800" dirty="0"/>
              <a:t>Mistake 4:  Treat very different HHs (in income and hence in MU) exactly the same (because both count at exactly zero)</a:t>
            </a:r>
          </a:p>
        </p:txBody>
      </p:sp>
      <p:pic>
        <p:nvPicPr>
          <p:cNvPr id="5" name="Picture 4">
            <a:extLst>
              <a:ext uri="{FF2B5EF4-FFF2-40B4-BE49-F238E27FC236}">
                <a16:creationId xmlns:a16="http://schemas.microsoft.com/office/drawing/2014/main" id="{AC1F5F00-D5D8-161E-F2FE-80BAD6C96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559690"/>
            <a:ext cx="8596563" cy="5155309"/>
          </a:xfrm>
          <a:prstGeom prst="rect">
            <a:avLst/>
          </a:prstGeom>
        </p:spPr>
      </p:pic>
    </p:spTree>
    <p:extLst>
      <p:ext uri="{BB962C8B-B14F-4D97-AF65-F5344CB8AC3E}">
        <p14:creationId xmlns:p14="http://schemas.microsoft.com/office/powerpoint/2010/main" val="123865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2FA5A-5DD5-E6FB-6C0D-DC7F01FC9E7F}"/>
              </a:ext>
            </a:extLst>
          </p:cNvPr>
          <p:cNvSpPr>
            <a:spLocks noGrp="1"/>
          </p:cNvSpPr>
          <p:nvPr>
            <p:ph type="title"/>
          </p:nvPr>
        </p:nvSpPr>
        <p:spPr/>
        <p:txBody>
          <a:bodyPr>
            <a:normAutofit fontScale="90000"/>
          </a:bodyPr>
          <a:lstStyle/>
          <a:p>
            <a:r>
              <a:rPr lang="en-US" dirty="0"/>
              <a:t>Big Picture Practical Mistakes in the Development Industry That Low Bar Poverty Lines Facilitate</a:t>
            </a:r>
          </a:p>
        </p:txBody>
      </p:sp>
      <p:sp>
        <p:nvSpPr>
          <p:cNvPr id="3" name="Content Placeholder 2">
            <a:extLst>
              <a:ext uri="{FF2B5EF4-FFF2-40B4-BE49-F238E27FC236}">
                <a16:creationId xmlns:a16="http://schemas.microsoft.com/office/drawing/2014/main" id="{F460EEA6-7C21-A794-D6FB-3FFE26F2434B}"/>
              </a:ext>
            </a:extLst>
          </p:cNvPr>
          <p:cNvSpPr>
            <a:spLocks noGrp="1"/>
          </p:cNvSpPr>
          <p:nvPr>
            <p:ph idx="1"/>
          </p:nvPr>
        </p:nvSpPr>
        <p:spPr/>
        <p:txBody>
          <a:bodyPr>
            <a:normAutofit fontScale="92500" lnSpcReduction="10000"/>
          </a:bodyPr>
          <a:lstStyle/>
          <a:p>
            <a:endParaRPr lang="en-US" dirty="0"/>
          </a:p>
          <a:p>
            <a:r>
              <a:rPr lang="en-US" dirty="0"/>
              <a:t>The shift from “national development” (four-fold transformation at country level) to “programmatic” efforts to improve human wellbeing…when “national development” matters</a:t>
            </a:r>
          </a:p>
          <a:p>
            <a:pPr lvl="1"/>
            <a:r>
              <a:rPr lang="en-US" dirty="0"/>
              <a:t>…and in particular a belief that targeted programs are “equally” (or substantially) important to poverty reduction as economic growth</a:t>
            </a:r>
          </a:p>
          <a:p>
            <a:pPr lvl="1"/>
            <a:endParaRPr lang="en-US" dirty="0"/>
          </a:p>
          <a:p>
            <a:r>
              <a:rPr lang="en-US" dirty="0"/>
              <a:t>Poverty analysis has led to the belief there is a group called “the poor” and that actions to help specifically these people are a key element of development actions…but this is false (poverty is a condition, not a characteristic) and, at LBPL, cannot be a democratically sustained organizing objective for government</a:t>
            </a:r>
          </a:p>
          <a:p>
            <a:pPr marL="457200" lvl="1" indent="0">
              <a:buNone/>
            </a:pPr>
            <a:endParaRPr lang="en-US" sz="2800" dirty="0"/>
          </a:p>
        </p:txBody>
      </p:sp>
    </p:spTree>
    <p:extLst>
      <p:ext uri="{BB962C8B-B14F-4D97-AF65-F5344CB8AC3E}">
        <p14:creationId xmlns:p14="http://schemas.microsoft.com/office/powerpoint/2010/main" val="2415961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06B39F-454E-912C-0613-31550891F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33" y="802673"/>
            <a:ext cx="7284268" cy="5734310"/>
          </a:xfrm>
          <a:prstGeom prst="rect">
            <a:avLst/>
          </a:prstGeom>
        </p:spPr>
      </p:pic>
      <p:sp>
        <p:nvSpPr>
          <p:cNvPr id="5" name="TextBox 4">
            <a:extLst>
              <a:ext uri="{FF2B5EF4-FFF2-40B4-BE49-F238E27FC236}">
                <a16:creationId xmlns:a16="http://schemas.microsoft.com/office/drawing/2014/main" id="{77C46ACC-B57D-2BF3-955F-D542664B0118}"/>
              </a:ext>
            </a:extLst>
          </p:cNvPr>
          <p:cNvSpPr txBox="1"/>
          <p:nvPr/>
        </p:nvSpPr>
        <p:spPr>
          <a:xfrm>
            <a:off x="8067173" y="1702468"/>
            <a:ext cx="3326731" cy="4247317"/>
          </a:xfrm>
          <a:prstGeom prst="rect">
            <a:avLst/>
          </a:prstGeom>
          <a:noFill/>
        </p:spPr>
        <p:txBody>
          <a:bodyPr wrap="square" rtlCol="0">
            <a:spAutoFit/>
          </a:bodyPr>
          <a:lstStyle/>
          <a:p>
            <a:r>
              <a:rPr lang="en-US" dirty="0"/>
              <a:t>The premise of development practice was that the fourfold transformation of development: higher productivity, greater administrative capability, more responsive governments and more equal legal treatment would lead to higher human wellbeing.</a:t>
            </a:r>
          </a:p>
          <a:p>
            <a:endParaRPr lang="en-US" dirty="0"/>
          </a:p>
          <a:p>
            <a:r>
              <a:rPr lang="en-US" dirty="0"/>
              <a:t>This is and remains true, in spades. National development is empirically necessary and sufficient for omnibus measures of human wellbeing</a:t>
            </a:r>
          </a:p>
        </p:txBody>
      </p:sp>
      <p:sp>
        <p:nvSpPr>
          <p:cNvPr id="2" name="TextBox 1">
            <a:extLst>
              <a:ext uri="{FF2B5EF4-FFF2-40B4-BE49-F238E27FC236}">
                <a16:creationId xmlns:a16="http://schemas.microsoft.com/office/drawing/2014/main" id="{6149F617-BC33-7BD6-6F1F-993FB790CEC1}"/>
              </a:ext>
            </a:extLst>
          </p:cNvPr>
          <p:cNvSpPr txBox="1"/>
          <p:nvPr/>
        </p:nvSpPr>
        <p:spPr>
          <a:xfrm>
            <a:off x="8253663" y="6224337"/>
            <a:ext cx="2270686" cy="369332"/>
          </a:xfrm>
          <a:prstGeom prst="rect">
            <a:avLst/>
          </a:prstGeom>
          <a:noFill/>
        </p:spPr>
        <p:txBody>
          <a:bodyPr wrap="none" rtlCol="0">
            <a:spAutoFit/>
          </a:bodyPr>
          <a:lstStyle/>
          <a:p>
            <a:r>
              <a:rPr lang="en-US" dirty="0"/>
              <a:t>Source: </a:t>
            </a:r>
            <a:r>
              <a:rPr lang="en-US" dirty="0">
                <a:hlinkClick r:id="rId3"/>
              </a:rPr>
              <a:t>Pritchett 2022</a:t>
            </a:r>
            <a:endParaRPr lang="en-US" dirty="0"/>
          </a:p>
        </p:txBody>
      </p:sp>
    </p:spTree>
    <p:extLst>
      <p:ext uri="{BB962C8B-B14F-4D97-AF65-F5344CB8AC3E}">
        <p14:creationId xmlns:p14="http://schemas.microsoft.com/office/powerpoint/2010/main" val="2607851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A1675-4A27-DD98-FE11-669170C1B41E}"/>
              </a:ext>
            </a:extLst>
          </p:cNvPr>
          <p:cNvSpPr>
            <a:spLocks noGrp="1"/>
          </p:cNvSpPr>
          <p:nvPr>
            <p:ph type="title"/>
          </p:nvPr>
        </p:nvSpPr>
        <p:spPr/>
        <p:txBody>
          <a:bodyPr>
            <a:normAutofit fontScale="90000"/>
          </a:bodyPr>
          <a:lstStyle/>
          <a:p>
            <a:r>
              <a:rPr lang="en-US" dirty="0"/>
              <a:t>J-PAL is </a:t>
            </a:r>
            <a:r>
              <a:rPr lang="en-US" dirty="0">
                <a:hlinkClick r:id="rId2"/>
              </a:rPr>
              <a:t>saying</a:t>
            </a:r>
            <a:r>
              <a:rPr lang="en-US" dirty="0"/>
              <a:t> things like: “growth is not enough” and programs are “equally important”</a:t>
            </a:r>
          </a:p>
        </p:txBody>
      </p:sp>
      <p:sp>
        <p:nvSpPr>
          <p:cNvPr id="4" name="TextBox 3">
            <a:extLst>
              <a:ext uri="{FF2B5EF4-FFF2-40B4-BE49-F238E27FC236}">
                <a16:creationId xmlns:a16="http://schemas.microsoft.com/office/drawing/2014/main" id="{44889A85-DDDB-6E12-356C-F407AF201416}"/>
              </a:ext>
            </a:extLst>
          </p:cNvPr>
          <p:cNvSpPr txBox="1"/>
          <p:nvPr/>
        </p:nvSpPr>
        <p:spPr>
          <a:xfrm>
            <a:off x="559300" y="2247038"/>
            <a:ext cx="2996699" cy="4247317"/>
          </a:xfrm>
          <a:prstGeom prst="rect">
            <a:avLst/>
          </a:prstGeom>
          <a:noFill/>
        </p:spPr>
        <p:txBody>
          <a:bodyPr wrap="square">
            <a:spAutoFit/>
          </a:bodyPr>
          <a:lstStyle/>
          <a:p>
            <a:r>
              <a:rPr lang="en-US" b="0" i="1" dirty="0">
                <a:solidFill>
                  <a:srgbClr val="333333"/>
                </a:solidFill>
                <a:effectLst/>
                <a:latin typeface="Open Sans" panose="020B0606030504020204" pitchFamily="34" charset="0"/>
              </a:rPr>
              <a:t>JPAL:</a:t>
            </a:r>
          </a:p>
          <a:p>
            <a:endParaRPr lang="en-US" i="1" dirty="0">
              <a:solidFill>
                <a:srgbClr val="333333"/>
              </a:solidFill>
              <a:latin typeface="Open Sans" panose="020B0606030504020204" pitchFamily="34" charset="0"/>
            </a:endParaRPr>
          </a:p>
          <a:p>
            <a:r>
              <a:rPr lang="en-US" b="0" i="1" dirty="0">
                <a:solidFill>
                  <a:srgbClr val="333333"/>
                </a:solidFill>
                <a:effectLst/>
                <a:latin typeface="Open Sans" panose="020B0606030504020204" pitchFamily="34" charset="0"/>
              </a:rPr>
              <a:t>For good reason, economic growth has long been a top policy goal for countries around the world. But for millions of people living in poverty, growth is not enough. Specific, targeted social programs based on rigorous empirical evidence are </a:t>
            </a:r>
            <a:r>
              <a:rPr lang="en-US" b="1" i="1" dirty="0">
                <a:solidFill>
                  <a:srgbClr val="333333"/>
                </a:solidFill>
                <a:effectLst/>
                <a:latin typeface="Open Sans" panose="020B0606030504020204" pitchFamily="34" charset="0"/>
              </a:rPr>
              <a:t>equally </a:t>
            </a:r>
            <a:r>
              <a:rPr lang="en-US" b="0" i="1" dirty="0">
                <a:solidFill>
                  <a:srgbClr val="333333"/>
                </a:solidFill>
                <a:effectLst/>
                <a:latin typeface="Open Sans" panose="020B0606030504020204" pitchFamily="34" charset="0"/>
              </a:rPr>
              <a:t>important to prevent people from being left behind.</a:t>
            </a:r>
          </a:p>
          <a:p>
            <a:endParaRPr lang="en-US" dirty="0"/>
          </a:p>
        </p:txBody>
      </p:sp>
      <p:sp>
        <p:nvSpPr>
          <p:cNvPr id="3" name="TextBox 2">
            <a:extLst>
              <a:ext uri="{FF2B5EF4-FFF2-40B4-BE49-F238E27FC236}">
                <a16:creationId xmlns:a16="http://schemas.microsoft.com/office/drawing/2014/main" id="{65181B89-5EB9-5B91-D6DE-DB489AE32234}"/>
              </a:ext>
            </a:extLst>
          </p:cNvPr>
          <p:cNvSpPr txBox="1"/>
          <p:nvPr/>
        </p:nvSpPr>
        <p:spPr>
          <a:xfrm>
            <a:off x="4760686" y="1748971"/>
            <a:ext cx="7336971" cy="5016758"/>
          </a:xfrm>
          <a:prstGeom prst="rect">
            <a:avLst/>
          </a:prstGeom>
          <a:noFill/>
        </p:spPr>
        <p:txBody>
          <a:bodyPr wrap="square" rtlCol="0">
            <a:spAutoFit/>
          </a:bodyPr>
          <a:lstStyle/>
          <a:p>
            <a:r>
              <a:rPr lang="en-US" sz="2000" dirty="0"/>
              <a:t>Two things</a:t>
            </a:r>
          </a:p>
          <a:p>
            <a:endParaRPr lang="en-US" sz="2000" dirty="0"/>
          </a:p>
          <a:p>
            <a:pPr marL="342900" indent="-342900">
              <a:buAutoNum type="arabicParenR"/>
            </a:pPr>
            <a:r>
              <a:rPr lang="en-US" sz="2000" dirty="0"/>
              <a:t>This statement is empirically false (by at least two orders of magnitude, the correct proportion is more like .5 percent than 50 percent—see next slide) and is based on zero evidence (pretty striking for an organization that claims it wants to promote the use of rigorous evidence)</a:t>
            </a:r>
          </a:p>
          <a:p>
            <a:pPr marL="342900" indent="-342900">
              <a:buAutoNum type="arabicParenR"/>
            </a:pPr>
            <a:endParaRPr lang="en-US" sz="2000" dirty="0"/>
          </a:p>
          <a:p>
            <a:pPr marL="342900" indent="-342900">
              <a:buAutoNum type="arabicParenR"/>
            </a:pPr>
            <a:r>
              <a:rPr lang="en-US" sz="2000" dirty="0"/>
              <a:t>This statement is only possible if one uses LBPL to (deliberately) make Mistake 4 versus a reasonable SWF.  That is, “specific targeted social programs” cannot be anywhere near as important as growth to improvements in human wellbeing overall if one puts any weight on the gains of those at all levels of income because then the absolute gains of those in the distribution above the poverty line matter in ways that ‘targeted’ programs cannot make a different to.</a:t>
            </a:r>
          </a:p>
        </p:txBody>
      </p:sp>
    </p:spTree>
    <p:extLst>
      <p:ext uri="{BB962C8B-B14F-4D97-AF65-F5344CB8AC3E}">
        <p14:creationId xmlns:p14="http://schemas.microsoft.com/office/powerpoint/2010/main" val="3541122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A2D1-2F04-4556-B877-921A16042A3D}"/>
              </a:ext>
            </a:extLst>
          </p:cNvPr>
          <p:cNvSpPr>
            <a:spLocks noGrp="1"/>
          </p:cNvSpPr>
          <p:nvPr>
            <p:ph type="title"/>
          </p:nvPr>
        </p:nvSpPr>
        <p:spPr/>
        <p:txBody>
          <a:bodyPr>
            <a:normAutofit/>
          </a:bodyPr>
          <a:lstStyle/>
          <a:p>
            <a:r>
              <a:rPr lang="en-US" sz="2800" dirty="0"/>
              <a:t>Not just “some of” or “most of” but “essentially all” (in cross-section) and “nearly all” (in long episodes) of reduction in income/consumption poverty is associated with levels or long episode changes in the median</a:t>
            </a:r>
          </a:p>
        </p:txBody>
      </p:sp>
      <p:pic>
        <p:nvPicPr>
          <p:cNvPr id="3" name="Picture 2">
            <a:extLst>
              <a:ext uri="{FF2B5EF4-FFF2-40B4-BE49-F238E27FC236}">
                <a16:creationId xmlns:a16="http://schemas.microsoft.com/office/drawing/2014/main" id="{A67218E3-8FB2-4F42-9B46-97E89C1A99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137" y="1690688"/>
            <a:ext cx="5732145" cy="4366895"/>
          </a:xfrm>
          <a:prstGeom prst="rect">
            <a:avLst/>
          </a:prstGeom>
        </p:spPr>
      </p:pic>
      <p:pic>
        <p:nvPicPr>
          <p:cNvPr id="4" name="Picture 3">
            <a:extLst>
              <a:ext uri="{FF2B5EF4-FFF2-40B4-BE49-F238E27FC236}">
                <a16:creationId xmlns:a16="http://schemas.microsoft.com/office/drawing/2014/main" id="{EC0C77FC-6520-4DB5-AB81-1B90D4B752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919" y="1690688"/>
            <a:ext cx="5732145" cy="4366895"/>
          </a:xfrm>
          <a:prstGeom prst="rect">
            <a:avLst/>
          </a:prstGeom>
        </p:spPr>
      </p:pic>
      <p:sp>
        <p:nvSpPr>
          <p:cNvPr id="5" name="TextBox 4">
            <a:extLst>
              <a:ext uri="{FF2B5EF4-FFF2-40B4-BE49-F238E27FC236}">
                <a16:creationId xmlns:a16="http://schemas.microsoft.com/office/drawing/2014/main" id="{787E13EE-DDE2-403E-BA29-693A0BEE8A0E}"/>
              </a:ext>
            </a:extLst>
          </p:cNvPr>
          <p:cNvSpPr txBox="1"/>
          <p:nvPr/>
        </p:nvSpPr>
        <p:spPr>
          <a:xfrm>
            <a:off x="1724472" y="6302609"/>
            <a:ext cx="2323585" cy="369332"/>
          </a:xfrm>
          <a:prstGeom prst="rect">
            <a:avLst/>
          </a:prstGeom>
          <a:noFill/>
        </p:spPr>
        <p:txBody>
          <a:bodyPr wrap="none" rtlCol="0">
            <a:spAutoFit/>
          </a:bodyPr>
          <a:lstStyle/>
          <a:p>
            <a:r>
              <a:rPr lang="en-US" dirty="0"/>
              <a:t>Source:  </a:t>
            </a:r>
            <a:r>
              <a:rPr lang="en-US" dirty="0">
                <a:hlinkClick r:id="rId4"/>
              </a:rPr>
              <a:t>Pritchett 2020</a:t>
            </a:r>
            <a:endParaRPr lang="en-US" dirty="0"/>
          </a:p>
        </p:txBody>
      </p:sp>
    </p:spTree>
    <p:extLst>
      <p:ext uri="{BB962C8B-B14F-4D97-AF65-F5344CB8AC3E}">
        <p14:creationId xmlns:p14="http://schemas.microsoft.com/office/powerpoint/2010/main" val="278617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F764-8FB6-9770-C52F-CDF9E8E7ADC8}"/>
              </a:ext>
            </a:extLst>
          </p:cNvPr>
          <p:cNvSpPr>
            <a:spLocks noGrp="1"/>
          </p:cNvSpPr>
          <p:nvPr>
            <p:ph type="title"/>
          </p:nvPr>
        </p:nvSpPr>
        <p:spPr/>
        <p:txBody>
          <a:bodyPr/>
          <a:lstStyle/>
          <a:p>
            <a:r>
              <a:rPr lang="en-US" dirty="0"/>
              <a:t>Overview of my argument</a:t>
            </a:r>
          </a:p>
        </p:txBody>
      </p:sp>
      <p:sp>
        <p:nvSpPr>
          <p:cNvPr id="3" name="Content Placeholder 2">
            <a:extLst>
              <a:ext uri="{FF2B5EF4-FFF2-40B4-BE49-F238E27FC236}">
                <a16:creationId xmlns:a16="http://schemas.microsoft.com/office/drawing/2014/main" id="{5029AA25-5EF2-845E-41F9-0FC01A70DDF2}"/>
              </a:ext>
            </a:extLst>
          </p:cNvPr>
          <p:cNvSpPr>
            <a:spLocks noGrp="1"/>
          </p:cNvSpPr>
          <p:nvPr>
            <p:ph idx="1"/>
          </p:nvPr>
        </p:nvSpPr>
        <p:spPr>
          <a:xfrm>
            <a:off x="838200" y="1825624"/>
            <a:ext cx="10515600" cy="4863933"/>
          </a:xfrm>
        </p:spPr>
        <p:txBody>
          <a:bodyPr>
            <a:normAutofit fontScale="77500" lnSpcReduction="20000"/>
          </a:bodyPr>
          <a:lstStyle/>
          <a:p>
            <a:r>
              <a:rPr lang="en-US" dirty="0"/>
              <a:t>For the last 30 years development economics has experienced a massive Gresham’s Law phenomena in which bad economics--poverty analysis with low bar poverty lines--has driven out pre-existing better economics, (variants on) standard Social Welfare Functions.</a:t>
            </a:r>
          </a:p>
          <a:p>
            <a:r>
              <a:rPr lang="en-US" dirty="0"/>
              <a:t>The </a:t>
            </a:r>
            <a:r>
              <a:rPr lang="en-US" i="1" dirty="0"/>
              <a:t>only </a:t>
            </a:r>
            <a:r>
              <a:rPr lang="en-US" dirty="0"/>
              <a:t>distinguishing feature of poverty measures as normative assessment or as goal/objective (versus the large class of SWF) is that above the poverty line the derivative of poverty wrt is </a:t>
            </a:r>
            <a:r>
              <a:rPr lang="en-US" i="1" dirty="0"/>
              <a:t>exactly </a:t>
            </a:r>
            <a:r>
              <a:rPr lang="en-US" dirty="0"/>
              <a:t>zero.  </a:t>
            </a:r>
          </a:p>
          <a:p>
            <a:r>
              <a:rPr lang="en-US" dirty="0"/>
              <a:t>Therefore poverty analysis is only defensible, either as economics or more broadly, morally (in a Kantian/Golden Rule sense), if we/you/one using “poverty” as a goal is comfortable with the claim that the gain to a valid normative assessment of income gains is well approximated by zero at an income marginally above the poverty line.</a:t>
            </a:r>
          </a:p>
          <a:p>
            <a:r>
              <a:rPr lang="en-US" dirty="0"/>
              <a:t>At any of the commonly used “low bar” poverty lines (such as “dollar a day” which is now $1.90/day, or nutritional needs lines or even small multiples of those lines (such as “two dollars a day”) this assertion is (orders of magnitude) empirically indefensible and, I would argue, morally obscene as it asserts that you (the user of “poverty”) value the income gains </a:t>
            </a:r>
            <a:r>
              <a:rPr lang="en-US" i="1" dirty="0"/>
              <a:t>infinitely </a:t>
            </a:r>
            <a:r>
              <a:rPr lang="en-US" dirty="0"/>
              <a:t>less than the people who experience those gains do or than you would if they were your income gains.</a:t>
            </a:r>
          </a:p>
        </p:txBody>
      </p:sp>
    </p:spTree>
    <p:extLst>
      <p:ext uri="{BB962C8B-B14F-4D97-AF65-F5344CB8AC3E}">
        <p14:creationId xmlns:p14="http://schemas.microsoft.com/office/powerpoint/2010/main" val="365245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59C256-2C96-057E-4487-F3F1C8E941F4}"/>
              </a:ext>
            </a:extLst>
          </p:cNvPr>
          <p:cNvGraphicFramePr>
            <a:graphicFrameLocks noGrp="1"/>
          </p:cNvGraphicFramePr>
          <p:nvPr>
            <p:extLst>
              <p:ext uri="{D42A27DB-BD31-4B8C-83A1-F6EECF244321}">
                <p14:modId xmlns:p14="http://schemas.microsoft.com/office/powerpoint/2010/main" val="2006079528"/>
              </p:ext>
            </p:extLst>
          </p:nvPr>
        </p:nvGraphicFramePr>
        <p:xfrm>
          <a:off x="667657" y="232611"/>
          <a:ext cx="10112639" cy="7378458"/>
        </p:xfrm>
        <a:graphic>
          <a:graphicData uri="http://schemas.openxmlformats.org/drawingml/2006/table">
            <a:tbl>
              <a:tblPr firstRow="1" firstCol="1" bandRow="1"/>
              <a:tblGrid>
                <a:gridCol w="4146688">
                  <a:extLst>
                    <a:ext uri="{9D8B030D-6E8A-4147-A177-3AD203B41FA5}">
                      <a16:colId xmlns:a16="http://schemas.microsoft.com/office/drawing/2014/main" val="2191373098"/>
                    </a:ext>
                  </a:extLst>
                </a:gridCol>
                <a:gridCol w="957876">
                  <a:extLst>
                    <a:ext uri="{9D8B030D-6E8A-4147-A177-3AD203B41FA5}">
                      <a16:colId xmlns:a16="http://schemas.microsoft.com/office/drawing/2014/main" val="2578325224"/>
                    </a:ext>
                  </a:extLst>
                </a:gridCol>
                <a:gridCol w="1016756">
                  <a:extLst>
                    <a:ext uri="{9D8B030D-6E8A-4147-A177-3AD203B41FA5}">
                      <a16:colId xmlns:a16="http://schemas.microsoft.com/office/drawing/2014/main" val="872808182"/>
                    </a:ext>
                  </a:extLst>
                </a:gridCol>
                <a:gridCol w="941051">
                  <a:extLst>
                    <a:ext uri="{9D8B030D-6E8A-4147-A177-3AD203B41FA5}">
                      <a16:colId xmlns:a16="http://schemas.microsoft.com/office/drawing/2014/main" val="2676844953"/>
                    </a:ext>
                  </a:extLst>
                </a:gridCol>
                <a:gridCol w="1016756">
                  <a:extLst>
                    <a:ext uri="{9D8B030D-6E8A-4147-A177-3AD203B41FA5}">
                      <a16:colId xmlns:a16="http://schemas.microsoft.com/office/drawing/2014/main" val="2568514650"/>
                    </a:ext>
                  </a:extLst>
                </a:gridCol>
                <a:gridCol w="1016756">
                  <a:extLst>
                    <a:ext uri="{9D8B030D-6E8A-4147-A177-3AD203B41FA5}">
                      <a16:colId xmlns:a16="http://schemas.microsoft.com/office/drawing/2014/main" val="821320359"/>
                    </a:ext>
                  </a:extLst>
                </a:gridCol>
                <a:gridCol w="1016756">
                  <a:extLst>
                    <a:ext uri="{9D8B030D-6E8A-4147-A177-3AD203B41FA5}">
                      <a16:colId xmlns:a16="http://schemas.microsoft.com/office/drawing/2014/main" val="1888348982"/>
                    </a:ext>
                  </a:extLst>
                </a:gridCol>
              </a:tblGrid>
              <a:tr h="553023">
                <a:tc gridSpan="7">
                  <a:txBody>
                    <a:bodyPr/>
                    <a:lstStyle/>
                    <a:p>
                      <a:pPr marL="0" marR="0">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Table 1:  An “extreme poverty” goal is extremely exclusionary—gains to the middle income groups in nearly every country in the world are not included as progress by a goal of eradicating extreme poverty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51088034"/>
                  </a:ext>
                </a:extLst>
              </a:tr>
              <a:tr h="284723">
                <a:tc rowSpan="3">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Country Name</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b="1" i="1">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middle income groups are excluded by an extreme poverty goal in the countries in bold)</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Pop’l</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Gains to citizens at the specified percentile of the distribution included in a “poverty” goal?</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616967"/>
                  </a:ext>
                </a:extLst>
              </a:tr>
              <a:tr h="142362">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80th</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60</a:t>
                      </a: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40th</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60</a:t>
                      </a: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60</a:t>
                      </a: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632177"/>
                  </a:ext>
                </a:extLst>
              </a:tr>
              <a:tr h="301255">
                <a:tc vMerge="1">
                  <a:txBody>
                    <a:bodyPr/>
                    <a:lstStyle/>
                    <a:p>
                      <a:endParaRPr lang="en-US"/>
                    </a:p>
                  </a:txBody>
                  <a:tcPr/>
                </a:tc>
                <a:tc vMerge="1">
                  <a:txBody>
                    <a:bodyPr/>
                    <a:lstStyle/>
                    <a:p>
                      <a:endParaRPr lang="en-US"/>
                    </a:p>
                  </a:txBody>
                  <a:tcPr/>
                </a:tc>
                <a:tc gridSpan="3">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Extreme Poverty ($1.25 per day)</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USA poverty line $15 per day</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Half of US poverty line</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821431"/>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China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1357.4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8331411"/>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India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1252.1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920757"/>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Indonesia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249.9</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886940"/>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Brazil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200.4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585701"/>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Pakistan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182.1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392745"/>
                  </a:ext>
                </a:extLst>
              </a:tr>
              <a:tr h="142362">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Nigeria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173.6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23538"/>
                  </a:ext>
                </a:extLst>
              </a:tr>
              <a:tr h="142362">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Bangladesh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156.6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276607"/>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Russian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143.5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7853299"/>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Mexico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122.3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062232"/>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Philippines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98.4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9724106"/>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Ethiopia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94.1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703650"/>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Vietnam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89.7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900964"/>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82.1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31228"/>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Iran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77.4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17758"/>
                  </a:ext>
                </a:extLst>
              </a:tr>
              <a:tr h="142362">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Turkey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74.9</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676243"/>
                  </a:ext>
                </a:extLst>
              </a:tr>
              <a:tr h="142362">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Democratic Republic of Congo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67.5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435788"/>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Thailand</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67.0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198303"/>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South Africa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53.0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625064"/>
                  </a:ext>
                </a:extLst>
              </a:tr>
              <a:tr h="142362">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Tanzania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49.3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401210"/>
                  </a:ext>
                </a:extLst>
              </a:tr>
              <a:tr h="142362">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Colombia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48.3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Yes</a:t>
                      </a:r>
                    </a:p>
                  </a:txBody>
                  <a:tcPr marL="38851" marR="388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385055"/>
                  </a:ext>
                </a:extLst>
              </a:tr>
              <a:tr h="691278">
                <a:tc>
                  <a: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Total population of countries in which gains to the "middle class" (by each definition—80</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60</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40th)  is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excluded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by an "extreme poverty" goal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4640</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4572</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4523</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4193</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0</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541</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593123"/>
                  </a:ext>
                </a:extLst>
              </a:tr>
              <a:tr h="69127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Percent of the population of world's 20 largest developing country whose middle class (by various definitions) is excluded by an "extreme poverty" goal </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600">
                        <a:effectLst/>
                        <a:latin typeface="Calibri" panose="020F0502020204030204" pitchFamily="34" charset="0"/>
                        <a:cs typeface="Times New Roman" panose="02020603050405020304" pitchFamily="18" charset="0"/>
                      </a:endParaRP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98.54%</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97.48%</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90.37%</a:t>
                      </a:r>
                      <a:endParaRPr lang="en-US"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Calibri" panose="020F0502020204030204" pitchFamily="34" charset="0"/>
                          <a:cs typeface="Times New Roman" panose="02020603050405020304" pitchFamily="18" charset="0"/>
                        </a:rPr>
                        <a:t>0%</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dirty="0">
                          <a:effectLst/>
                          <a:latin typeface="Times New Roman" panose="02020603050405020304" pitchFamily="18" charset="0"/>
                          <a:ea typeface="Calibri" panose="020F0502020204030204" pitchFamily="34" charset="0"/>
                          <a:cs typeface="Times New Roman" panose="02020603050405020304" pitchFamily="18" charset="0"/>
                        </a:rPr>
                        <a:t>11.66%</a:t>
                      </a:r>
                    </a:p>
                  </a:txBody>
                  <a:tcPr marL="38851" marR="38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978414"/>
                  </a:ext>
                </a:extLst>
              </a:tr>
            </a:tbl>
          </a:graphicData>
        </a:graphic>
      </p:graphicFrame>
    </p:spTree>
    <p:extLst>
      <p:ext uri="{BB962C8B-B14F-4D97-AF65-F5344CB8AC3E}">
        <p14:creationId xmlns:p14="http://schemas.microsoft.com/office/powerpoint/2010/main" val="208208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F165-BD9B-3C0B-3C6D-CF4A9FCE2D14}"/>
              </a:ext>
            </a:extLst>
          </p:cNvPr>
          <p:cNvSpPr>
            <a:spLocks noGrp="1"/>
          </p:cNvSpPr>
          <p:nvPr>
            <p:ph type="title"/>
          </p:nvPr>
        </p:nvSpPr>
        <p:spPr/>
        <p:txBody>
          <a:bodyPr>
            <a:normAutofit/>
          </a:bodyPr>
          <a:lstStyle/>
          <a:p>
            <a:r>
              <a:rPr lang="en-US" dirty="0"/>
              <a:t>P(LBPL) cannot be the basis of a country strategy</a:t>
            </a:r>
          </a:p>
        </p:txBody>
      </p:sp>
      <p:sp>
        <p:nvSpPr>
          <p:cNvPr id="3" name="Content Placeholder 2">
            <a:extLst>
              <a:ext uri="{FF2B5EF4-FFF2-40B4-BE49-F238E27FC236}">
                <a16:creationId xmlns:a16="http://schemas.microsoft.com/office/drawing/2014/main" id="{C2EDA8B9-B371-CDC2-FF32-0219774DDFEF}"/>
              </a:ext>
            </a:extLst>
          </p:cNvPr>
          <p:cNvSpPr>
            <a:spLocks noGrp="1"/>
          </p:cNvSpPr>
          <p:nvPr>
            <p:ph idx="1"/>
          </p:nvPr>
        </p:nvSpPr>
        <p:spPr/>
        <p:txBody>
          <a:bodyPr/>
          <a:lstStyle/>
          <a:p>
            <a:r>
              <a:rPr lang="en-US" dirty="0"/>
              <a:t>The previous slide shows that you cannot pretend to have a democratically determined country-owned strategy with P(LBPL) at its center as this would imply a government telling more than half the population they are not central to the overall government strategy.</a:t>
            </a:r>
          </a:p>
          <a:p>
            <a:r>
              <a:rPr lang="en-US" dirty="0"/>
              <a:t>The point of that is not that governments will adopt P(LBPL) as their strategy, but just that the gap between what governments/citizens in “the South” want to do and what development organizations support gets had to bridge with “kinky development” focused on low-bar goals (e.g. </a:t>
            </a:r>
            <a:r>
              <a:rPr lang="en-US" dirty="0">
                <a:hlinkClick r:id="rId2"/>
              </a:rPr>
              <a:t>Pritchett 2015</a:t>
            </a:r>
            <a:r>
              <a:rPr lang="en-US" dirty="0"/>
              <a:t> or </a:t>
            </a:r>
            <a:r>
              <a:rPr lang="en-US" dirty="0">
                <a:hlinkClick r:id="rId3"/>
              </a:rPr>
              <a:t>video</a:t>
            </a:r>
            <a:r>
              <a:rPr lang="en-US" dirty="0"/>
              <a:t> of presentation).  </a:t>
            </a:r>
          </a:p>
        </p:txBody>
      </p:sp>
    </p:spTree>
    <p:extLst>
      <p:ext uri="{BB962C8B-B14F-4D97-AF65-F5344CB8AC3E}">
        <p14:creationId xmlns:p14="http://schemas.microsoft.com/office/powerpoint/2010/main" val="241083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4761-1FFE-35D4-B7A7-D06C87848CCB}"/>
              </a:ext>
            </a:extLst>
          </p:cNvPr>
          <p:cNvSpPr>
            <a:spLocks noGrp="1"/>
          </p:cNvSpPr>
          <p:nvPr>
            <p:ph type="title"/>
          </p:nvPr>
        </p:nvSpPr>
        <p:spPr/>
        <p:txBody>
          <a:bodyPr/>
          <a:lstStyle/>
          <a:p>
            <a:r>
              <a:rPr lang="en-US" dirty="0"/>
              <a:t>Outline of the paper</a:t>
            </a:r>
          </a:p>
        </p:txBody>
      </p:sp>
      <p:sp>
        <p:nvSpPr>
          <p:cNvPr id="3" name="Content Placeholder 2">
            <a:extLst>
              <a:ext uri="{FF2B5EF4-FFF2-40B4-BE49-F238E27FC236}">
                <a16:creationId xmlns:a16="http://schemas.microsoft.com/office/drawing/2014/main" id="{757DE3EB-956C-A8CC-B317-FEF542B954E1}"/>
              </a:ext>
            </a:extLst>
          </p:cNvPr>
          <p:cNvSpPr>
            <a:spLocks noGrp="1"/>
          </p:cNvSpPr>
          <p:nvPr>
            <p:ph idx="1"/>
          </p:nvPr>
        </p:nvSpPr>
        <p:spPr>
          <a:xfrm>
            <a:off x="838200" y="1825625"/>
            <a:ext cx="10515600" cy="4731586"/>
          </a:xfrm>
        </p:spPr>
        <p:txBody>
          <a:bodyPr>
            <a:normAutofit lnSpcReduction="10000"/>
          </a:bodyPr>
          <a:lstStyle/>
          <a:p>
            <a:r>
              <a:rPr lang="en-US" dirty="0"/>
              <a:t>How did we get to “dollar a day” poverty?  (a brief intro to poverty measures and poverty lines)</a:t>
            </a:r>
          </a:p>
          <a:p>
            <a:r>
              <a:rPr lang="en-US" dirty="0"/>
              <a:t>The four inevitable analytical mistakes of any P(LBPL):</a:t>
            </a:r>
          </a:p>
          <a:p>
            <a:pPr lvl="1"/>
            <a:r>
              <a:rPr lang="en-US" dirty="0"/>
              <a:t>Mistake 1:  There is no line</a:t>
            </a:r>
          </a:p>
          <a:p>
            <a:pPr lvl="1"/>
            <a:r>
              <a:rPr lang="en-US" dirty="0"/>
              <a:t>Mistake 2:  The gains to any plausible definition of HH ell-being are not well approximated by zero—and for that LBPL are off by at least an order of magnitude.</a:t>
            </a:r>
          </a:p>
          <a:p>
            <a:pPr lvl="1"/>
            <a:r>
              <a:rPr lang="en-US" dirty="0"/>
              <a:t>Mistake 3:  P(LBPL) treats income gains that are nearly equal as </a:t>
            </a:r>
            <a:r>
              <a:rPr lang="en-US" i="1" dirty="0"/>
              <a:t>infinitely </a:t>
            </a:r>
            <a:r>
              <a:rPr lang="en-US" dirty="0"/>
              <a:t>different.</a:t>
            </a:r>
          </a:p>
          <a:p>
            <a:pPr lvl="1"/>
            <a:r>
              <a:rPr lang="en-US" dirty="0"/>
              <a:t>Mistake 4:  P(LBPL) treats income gains that are very different as </a:t>
            </a:r>
            <a:r>
              <a:rPr lang="en-US" i="1" dirty="0"/>
              <a:t>exactly the same </a:t>
            </a:r>
          </a:p>
          <a:p>
            <a:r>
              <a:rPr lang="en-US" dirty="0"/>
              <a:t>These </a:t>
            </a:r>
            <a:r>
              <a:rPr lang="en-US" i="1" dirty="0"/>
              <a:t>analytical </a:t>
            </a:r>
            <a:r>
              <a:rPr lang="en-US" dirty="0"/>
              <a:t>mistakes contribute to big mistakes in development practice</a:t>
            </a:r>
          </a:p>
          <a:p>
            <a:endParaRPr lang="en-US" dirty="0"/>
          </a:p>
        </p:txBody>
      </p:sp>
    </p:spTree>
    <p:extLst>
      <p:ext uri="{BB962C8B-B14F-4D97-AF65-F5344CB8AC3E}">
        <p14:creationId xmlns:p14="http://schemas.microsoft.com/office/powerpoint/2010/main" val="328217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CCF7C-8F7F-8D06-3554-E2173B4907CF}"/>
              </a:ext>
            </a:extLst>
          </p:cNvPr>
          <p:cNvSpPr>
            <a:spLocks noGrp="1"/>
          </p:cNvSpPr>
          <p:nvPr>
            <p:ph type="title"/>
          </p:nvPr>
        </p:nvSpPr>
        <p:spPr/>
        <p:txBody>
          <a:bodyPr/>
          <a:lstStyle/>
          <a:p>
            <a:r>
              <a:rPr lang="en-US" dirty="0"/>
              <a:t> (Too) Brief Intro to Poverty and LBPL</a:t>
            </a:r>
          </a:p>
        </p:txBody>
      </p:sp>
      <p:sp>
        <p:nvSpPr>
          <p:cNvPr id="6" name="Text Placeholder 5">
            <a:extLst>
              <a:ext uri="{FF2B5EF4-FFF2-40B4-BE49-F238E27FC236}">
                <a16:creationId xmlns:a16="http://schemas.microsoft.com/office/drawing/2014/main" id="{E6F02169-C70F-9A4C-1C89-535DF9732C5E}"/>
              </a:ext>
            </a:extLst>
          </p:cNvPr>
          <p:cNvSpPr>
            <a:spLocks noGrp="1"/>
          </p:cNvSpPr>
          <p:nvPr>
            <p:ph type="body" idx="1"/>
          </p:nvPr>
        </p:nvSpPr>
        <p:spPr/>
        <p:txBody>
          <a:bodyPr>
            <a:normAutofit fontScale="77500" lnSpcReduction="20000"/>
          </a:bodyPr>
          <a:lstStyle/>
          <a:p>
            <a:r>
              <a:rPr lang="en-US" dirty="0"/>
              <a:t>Analytical basis</a:t>
            </a:r>
          </a:p>
        </p:txBody>
      </p:sp>
      <p:sp>
        <p:nvSpPr>
          <p:cNvPr id="4" name="Content Placeholder 3">
            <a:extLst>
              <a:ext uri="{FF2B5EF4-FFF2-40B4-BE49-F238E27FC236}">
                <a16:creationId xmlns:a16="http://schemas.microsoft.com/office/drawing/2014/main" id="{37290930-BF9D-8330-3C2E-7B476B15276F}"/>
              </a:ext>
            </a:extLst>
          </p:cNvPr>
          <p:cNvSpPr>
            <a:spLocks noGrp="1"/>
          </p:cNvSpPr>
          <p:nvPr>
            <p:ph sz="half" idx="2"/>
          </p:nvPr>
        </p:nvSpPr>
        <p:spPr>
          <a:xfrm>
            <a:off x="839788" y="2505075"/>
            <a:ext cx="5157787" cy="3987800"/>
          </a:xfrm>
        </p:spPr>
        <p:txBody>
          <a:bodyPr>
            <a:normAutofit fontScale="62500" lnSpcReduction="20000"/>
          </a:bodyPr>
          <a:lstStyle/>
          <a:p>
            <a:r>
              <a:rPr lang="en-US" dirty="0"/>
              <a:t>In connection with the World Bank World Development Report 1990 on poverty the report needed a “headline” poverty number</a:t>
            </a:r>
          </a:p>
          <a:p>
            <a:r>
              <a:rPr lang="en-US" dirty="0"/>
              <a:t>The Foster Greer Thorbecke (1984) class of measures had a poverty line</a:t>
            </a:r>
          </a:p>
          <a:p>
            <a:r>
              <a:rPr lang="en-US" dirty="0"/>
              <a:t>The poverty line was deliberately chosen to be the </a:t>
            </a:r>
            <a:r>
              <a:rPr lang="en-US" i="1" dirty="0"/>
              <a:t>lowest </a:t>
            </a:r>
            <a:r>
              <a:rPr lang="en-US" dirty="0"/>
              <a:t>possible/feasible/credible poverty line</a:t>
            </a:r>
          </a:p>
          <a:p>
            <a:r>
              <a:rPr lang="en-US" dirty="0"/>
              <a:t>The analytical justification for “dollar a day” as the line was an “S” curve in national poverty lines and roughly poverty line of the poorest countries was chosen (Ravallion, </a:t>
            </a:r>
            <a:r>
              <a:rPr lang="en-US" dirty="0" err="1"/>
              <a:t>Datt</a:t>
            </a:r>
            <a:r>
              <a:rPr lang="en-US" dirty="0"/>
              <a:t>, and Van de </a:t>
            </a:r>
            <a:r>
              <a:rPr lang="en-US" dirty="0" err="1"/>
              <a:t>Walle</a:t>
            </a:r>
            <a:r>
              <a:rPr lang="en-US" dirty="0"/>
              <a:t> 1991)</a:t>
            </a:r>
          </a:p>
          <a:p>
            <a:r>
              <a:rPr lang="en-US" dirty="0"/>
              <a:t>Note that this “method” of choosing a global LBPL need not produce a line with any particular desirable properties.</a:t>
            </a:r>
          </a:p>
        </p:txBody>
      </p:sp>
      <p:sp>
        <p:nvSpPr>
          <p:cNvPr id="7" name="Text Placeholder 6">
            <a:extLst>
              <a:ext uri="{FF2B5EF4-FFF2-40B4-BE49-F238E27FC236}">
                <a16:creationId xmlns:a16="http://schemas.microsoft.com/office/drawing/2014/main" id="{7D0689A5-F574-EE43-D543-04A26966D7F7}"/>
              </a:ext>
            </a:extLst>
          </p:cNvPr>
          <p:cNvSpPr>
            <a:spLocks noGrp="1"/>
          </p:cNvSpPr>
          <p:nvPr>
            <p:ph type="body" sz="quarter" idx="3"/>
          </p:nvPr>
        </p:nvSpPr>
        <p:spPr/>
        <p:txBody>
          <a:bodyPr>
            <a:normAutofit fontScale="77500" lnSpcReduction="20000"/>
          </a:bodyPr>
          <a:lstStyle/>
          <a:p>
            <a:r>
              <a:rPr lang="en-US" dirty="0"/>
              <a:t>Updated version showing that the LBPL are simply the poverty lines of the poorest countries (note the median for each group is used)</a:t>
            </a:r>
          </a:p>
        </p:txBody>
      </p:sp>
      <p:pic>
        <p:nvPicPr>
          <p:cNvPr id="1026" name="Picture 2">
            <a:extLst>
              <a:ext uri="{FF2B5EF4-FFF2-40B4-BE49-F238E27FC236}">
                <a16:creationId xmlns:a16="http://schemas.microsoft.com/office/drawing/2014/main" id="{FCB3692A-F214-163B-AE07-015BD2F8C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7575" y="2671763"/>
            <a:ext cx="5889625" cy="32861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8B8F1E6-C7BF-4071-67BB-7F80EA310233}"/>
              </a:ext>
            </a:extLst>
          </p:cNvPr>
          <p:cNvSpPr txBox="1"/>
          <p:nvPr/>
        </p:nvSpPr>
        <p:spPr>
          <a:xfrm>
            <a:off x="7041527" y="6123543"/>
            <a:ext cx="3444533" cy="369332"/>
          </a:xfrm>
          <a:prstGeom prst="rect">
            <a:avLst/>
          </a:prstGeom>
          <a:noFill/>
        </p:spPr>
        <p:txBody>
          <a:bodyPr wrap="none" rtlCol="0">
            <a:spAutoFit/>
          </a:bodyPr>
          <a:lstStyle/>
          <a:p>
            <a:r>
              <a:rPr lang="en-US" dirty="0">
                <a:hlinkClick r:id="rId3"/>
              </a:rPr>
              <a:t>Ferreira and Sanchez-Paramo 2017</a:t>
            </a:r>
            <a:endParaRPr lang="en-US" dirty="0"/>
          </a:p>
        </p:txBody>
      </p:sp>
    </p:spTree>
    <p:extLst>
      <p:ext uri="{BB962C8B-B14F-4D97-AF65-F5344CB8AC3E}">
        <p14:creationId xmlns:p14="http://schemas.microsoft.com/office/powerpoint/2010/main" val="122625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232066D-DB02-B378-64B7-76D7478C47C0}"/>
              </a:ext>
            </a:extLst>
          </p:cNvPr>
          <p:cNvSpPr>
            <a:spLocks noGrp="1"/>
          </p:cNvSpPr>
          <p:nvPr>
            <p:ph type="title"/>
          </p:nvPr>
        </p:nvSpPr>
        <p:spPr/>
        <p:txBody>
          <a:bodyPr>
            <a:normAutofit fontScale="90000"/>
          </a:bodyPr>
          <a:lstStyle/>
          <a:p>
            <a:r>
              <a:rPr lang="en-US" dirty="0"/>
              <a:t>This one specific measure, the “dollar a day poverty line, FGT headcount” took on a life of its own</a:t>
            </a:r>
          </a:p>
        </p:txBody>
      </p:sp>
      <p:sp>
        <p:nvSpPr>
          <p:cNvPr id="8" name="Content Placeholder 7">
            <a:extLst>
              <a:ext uri="{FF2B5EF4-FFF2-40B4-BE49-F238E27FC236}">
                <a16:creationId xmlns:a16="http://schemas.microsoft.com/office/drawing/2014/main" id="{9F8A4F78-88BF-0D4D-F2D7-61D58E4ADC13}"/>
              </a:ext>
            </a:extLst>
          </p:cNvPr>
          <p:cNvSpPr>
            <a:spLocks noGrp="1"/>
          </p:cNvSpPr>
          <p:nvPr>
            <p:ph idx="1"/>
          </p:nvPr>
        </p:nvSpPr>
        <p:spPr/>
        <p:txBody>
          <a:bodyPr>
            <a:normAutofit lnSpcReduction="10000"/>
          </a:bodyPr>
          <a:lstStyle/>
          <a:p>
            <a:endParaRPr lang="en-US" dirty="0"/>
          </a:p>
          <a:p>
            <a:r>
              <a:rPr lang="en-US" dirty="0"/>
              <a:t>Enshrined in the MDGs</a:t>
            </a:r>
          </a:p>
          <a:p>
            <a:endParaRPr lang="en-US" dirty="0"/>
          </a:p>
          <a:p>
            <a:r>
              <a:rPr lang="en-US" dirty="0"/>
              <a:t>The World Bank changed its objectives to reflect it</a:t>
            </a:r>
          </a:p>
          <a:p>
            <a:endParaRPr lang="en-US" dirty="0"/>
          </a:p>
          <a:p>
            <a:r>
              <a:rPr lang="en-US" dirty="0"/>
              <a:t>Campaigns like “Let’s End Poverty” sprung up</a:t>
            </a:r>
          </a:p>
          <a:p>
            <a:endParaRPr lang="en-US" dirty="0"/>
          </a:p>
          <a:p>
            <a:r>
              <a:rPr lang="en-US" dirty="0"/>
              <a:t>Often what was meant by “poverty reduction” was this measure of “extreme poverty”</a:t>
            </a:r>
          </a:p>
          <a:p>
            <a:pPr marL="0" indent="0">
              <a:buNone/>
            </a:pPr>
            <a:endParaRPr lang="en-US" dirty="0"/>
          </a:p>
          <a:p>
            <a:endParaRPr lang="en-US" dirty="0"/>
          </a:p>
        </p:txBody>
      </p:sp>
    </p:spTree>
    <p:extLst>
      <p:ext uri="{BB962C8B-B14F-4D97-AF65-F5344CB8AC3E}">
        <p14:creationId xmlns:p14="http://schemas.microsoft.com/office/powerpoint/2010/main" val="337505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F8F966-43D0-2742-5AE1-C23A4579BC4A}"/>
              </a:ext>
            </a:extLst>
          </p:cNvPr>
          <p:cNvSpPr>
            <a:spLocks noGrp="1"/>
          </p:cNvSpPr>
          <p:nvPr>
            <p:ph type="title"/>
          </p:nvPr>
        </p:nvSpPr>
        <p:spPr/>
        <p:txBody>
          <a:bodyPr/>
          <a:lstStyle/>
          <a:p>
            <a:r>
              <a:rPr lang="en-US" dirty="0"/>
              <a:t>Mistake 1:   There is no line</a:t>
            </a:r>
          </a:p>
        </p:txBody>
      </p:sp>
      <p:sp>
        <p:nvSpPr>
          <p:cNvPr id="5" name="Text Placeholder 4">
            <a:extLst>
              <a:ext uri="{FF2B5EF4-FFF2-40B4-BE49-F238E27FC236}">
                <a16:creationId xmlns:a16="http://schemas.microsoft.com/office/drawing/2014/main" id="{781F1550-B4C5-3778-6D2F-8C6236190AFA}"/>
              </a:ext>
            </a:extLst>
          </p:cNvPr>
          <p:cNvSpPr>
            <a:spLocks noGrp="1"/>
          </p:cNvSpPr>
          <p:nvPr>
            <p:ph type="body" idx="1"/>
          </p:nvPr>
        </p:nvSpPr>
        <p:spPr>
          <a:xfrm>
            <a:off x="839788" y="1681163"/>
            <a:ext cx="5532437" cy="1847850"/>
          </a:xfrm>
        </p:spPr>
        <p:txBody>
          <a:bodyPr>
            <a:normAutofit fontScale="85000" lnSpcReduction="20000"/>
          </a:bodyPr>
          <a:lstStyle/>
          <a:p>
            <a:r>
              <a:rPr lang="en-US" dirty="0"/>
              <a:t>David Lynch’s great scene in the movie Mulholland Drive “No Hay Banda” in which one hears music while the announcer says “There is no band”</a:t>
            </a:r>
          </a:p>
          <a:p>
            <a:r>
              <a:rPr lang="en-US" dirty="0"/>
              <a:t>Just because people talk about a poverty line and provide measures of poverty at a poverty line does not mean there is a non-arbitrary poverty  “line”</a:t>
            </a:r>
          </a:p>
        </p:txBody>
      </p:sp>
      <p:sp>
        <p:nvSpPr>
          <p:cNvPr id="7" name="Text Placeholder 6">
            <a:extLst>
              <a:ext uri="{FF2B5EF4-FFF2-40B4-BE49-F238E27FC236}">
                <a16:creationId xmlns:a16="http://schemas.microsoft.com/office/drawing/2014/main" id="{F368E229-7049-3144-5BCC-E4D53BF00420}"/>
              </a:ext>
            </a:extLst>
          </p:cNvPr>
          <p:cNvSpPr>
            <a:spLocks noGrp="1"/>
          </p:cNvSpPr>
          <p:nvPr>
            <p:ph type="body" sz="quarter" idx="3"/>
          </p:nvPr>
        </p:nvSpPr>
        <p:spPr>
          <a:xfrm>
            <a:off x="6686807" y="1543050"/>
            <a:ext cx="5322154" cy="5084414"/>
          </a:xfrm>
        </p:spPr>
        <p:txBody>
          <a:bodyPr>
            <a:noAutofit/>
          </a:bodyPr>
          <a:lstStyle/>
          <a:p>
            <a:r>
              <a:rPr lang="en-US" dirty="0"/>
              <a:t>There are sometimes lines in natural phenomena</a:t>
            </a:r>
          </a:p>
          <a:p>
            <a:endParaRPr lang="en-US" dirty="0"/>
          </a:p>
          <a:p>
            <a:pPr marL="342900" indent="-342900">
              <a:buFont typeface="Arial" panose="020B0604020202020204" pitchFamily="34" charset="0"/>
              <a:buChar char="•"/>
            </a:pPr>
            <a:r>
              <a:rPr lang="en-US" dirty="0"/>
              <a:t>H20 (water) undergoes transitions across states from solid to liquid to gas at specific temperature thresholds (0 and 100 C at atmospheric pressure)</a:t>
            </a:r>
          </a:p>
          <a:p>
            <a:pPr marL="342900" indent="-342900">
              <a:buFont typeface="Arial" panose="020B0604020202020204" pitchFamily="34" charset="0"/>
              <a:buChar char="•"/>
            </a:pPr>
            <a:r>
              <a:rPr lang="en-US" dirty="0"/>
              <a:t>Around black holes there is an “event horizon”</a:t>
            </a:r>
          </a:p>
          <a:p>
            <a:pPr marL="342900" indent="-342900">
              <a:buFont typeface="Arial" panose="020B0604020202020204" pitchFamily="34" charset="0"/>
              <a:buChar char="•"/>
            </a:pPr>
            <a:r>
              <a:rPr lang="en-US" dirty="0"/>
              <a:t>In network phenomena there are key network metrics such that dynamics are radically different above and below the threshold</a:t>
            </a:r>
          </a:p>
        </p:txBody>
      </p:sp>
      <p:pic>
        <p:nvPicPr>
          <p:cNvPr id="1026" name="Picture 2" descr="Echi da Mulholland Drive: un viaggio sonoro nel capolavoro di David Lynch -  Ultima Razzia">
            <a:extLst>
              <a:ext uri="{FF2B5EF4-FFF2-40B4-BE49-F238E27FC236}">
                <a16:creationId xmlns:a16="http://schemas.microsoft.com/office/drawing/2014/main" id="{8535921A-8BE3-DE9B-F653-639532A1A4A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332166" y="3726209"/>
            <a:ext cx="4173029" cy="2901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242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ABB6-2D11-897F-C89E-1028ECD726CB}"/>
              </a:ext>
            </a:extLst>
          </p:cNvPr>
          <p:cNvSpPr>
            <a:spLocks noGrp="1"/>
          </p:cNvSpPr>
          <p:nvPr>
            <p:ph type="title"/>
          </p:nvPr>
        </p:nvSpPr>
        <p:spPr/>
        <p:txBody>
          <a:bodyPr/>
          <a:lstStyle/>
          <a:p>
            <a:r>
              <a:rPr lang="en-US" dirty="0"/>
              <a:t>Mistake 1:  “There is no line” in human wellbeing</a:t>
            </a:r>
          </a:p>
        </p:txBody>
      </p:sp>
      <p:cxnSp>
        <p:nvCxnSpPr>
          <p:cNvPr id="8" name="Straight Arrow Connector 7">
            <a:extLst>
              <a:ext uri="{FF2B5EF4-FFF2-40B4-BE49-F238E27FC236}">
                <a16:creationId xmlns:a16="http://schemas.microsoft.com/office/drawing/2014/main" id="{C08F9D49-8142-E6C6-BAEA-C7CA2F952E30}"/>
              </a:ext>
            </a:extLst>
          </p:cNvPr>
          <p:cNvCxnSpPr/>
          <p:nvPr/>
        </p:nvCxnSpPr>
        <p:spPr>
          <a:xfrm>
            <a:off x="1838344" y="5629681"/>
            <a:ext cx="4967636"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CB64CD0-6640-DF47-4349-3CACC76CE450}"/>
              </a:ext>
            </a:extLst>
          </p:cNvPr>
          <p:cNvCxnSpPr>
            <a:cxnSpLocks/>
          </p:cNvCxnSpPr>
          <p:nvPr/>
        </p:nvCxnSpPr>
        <p:spPr>
          <a:xfrm flipV="1">
            <a:off x="1838344" y="2561336"/>
            <a:ext cx="0" cy="306834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D1D6BD5-F15A-A445-E1E5-1453D5B7C1FA}"/>
              </a:ext>
            </a:extLst>
          </p:cNvPr>
          <p:cNvSpPr txBox="1"/>
          <p:nvPr/>
        </p:nvSpPr>
        <p:spPr>
          <a:xfrm>
            <a:off x="428073" y="2075168"/>
            <a:ext cx="3617405" cy="1077218"/>
          </a:xfrm>
          <a:prstGeom prst="rect">
            <a:avLst/>
          </a:prstGeom>
          <a:noFill/>
        </p:spPr>
        <p:txBody>
          <a:bodyPr wrap="square" rtlCol="0">
            <a:spAutoFit/>
          </a:bodyPr>
          <a:lstStyle/>
          <a:p>
            <a:r>
              <a:rPr lang="en-US" sz="1600" dirty="0"/>
              <a:t>Measure of individual/HH wellbeing either subjective (e.g. ‘utility’) or physical (e.g. child nutrition, basic infrastructure (sanitation, electricity), etc.</a:t>
            </a:r>
          </a:p>
        </p:txBody>
      </p:sp>
      <p:sp>
        <p:nvSpPr>
          <p:cNvPr id="11" name="TextBox 10">
            <a:extLst>
              <a:ext uri="{FF2B5EF4-FFF2-40B4-BE49-F238E27FC236}">
                <a16:creationId xmlns:a16="http://schemas.microsoft.com/office/drawing/2014/main" id="{69126266-805A-B36D-B47B-A937851797C0}"/>
              </a:ext>
            </a:extLst>
          </p:cNvPr>
          <p:cNvSpPr txBox="1"/>
          <p:nvPr/>
        </p:nvSpPr>
        <p:spPr>
          <a:xfrm>
            <a:off x="6109292" y="5860073"/>
            <a:ext cx="1897724" cy="269849"/>
          </a:xfrm>
          <a:prstGeom prst="rect">
            <a:avLst/>
          </a:prstGeom>
          <a:noFill/>
        </p:spPr>
        <p:txBody>
          <a:bodyPr wrap="none" rtlCol="0">
            <a:spAutoFit/>
          </a:bodyPr>
          <a:lstStyle/>
          <a:p>
            <a:r>
              <a:rPr lang="en-US" dirty="0"/>
              <a:t>HH income (per person, per EA)</a:t>
            </a:r>
          </a:p>
        </p:txBody>
      </p:sp>
      <p:cxnSp>
        <p:nvCxnSpPr>
          <p:cNvPr id="12" name="Straight Connector 11">
            <a:extLst>
              <a:ext uri="{FF2B5EF4-FFF2-40B4-BE49-F238E27FC236}">
                <a16:creationId xmlns:a16="http://schemas.microsoft.com/office/drawing/2014/main" id="{4295A830-FCC1-3173-5A58-567829355A8A}"/>
              </a:ext>
            </a:extLst>
          </p:cNvPr>
          <p:cNvCxnSpPr/>
          <p:nvPr/>
        </p:nvCxnSpPr>
        <p:spPr>
          <a:xfrm>
            <a:off x="4079875" y="2164652"/>
            <a:ext cx="45863" cy="3465029"/>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27AFB2-B8E5-E693-D243-AD78617EBAA7}"/>
              </a:ext>
            </a:extLst>
          </p:cNvPr>
          <p:cNvCxnSpPr/>
          <p:nvPr/>
        </p:nvCxnSpPr>
        <p:spPr>
          <a:xfrm>
            <a:off x="3346076" y="2164652"/>
            <a:ext cx="45863" cy="3465029"/>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620FB23D-2658-C002-03F2-0F7044C3FDC3}"/>
              </a:ext>
            </a:extLst>
          </p:cNvPr>
          <p:cNvSpPr/>
          <p:nvPr/>
        </p:nvSpPr>
        <p:spPr>
          <a:xfrm>
            <a:off x="1861275" y="2959972"/>
            <a:ext cx="4368406" cy="2503417"/>
          </a:xfrm>
          <a:custGeom>
            <a:avLst/>
            <a:gdLst>
              <a:gd name="connsiteX0" fmla="*/ 0 w 7258050"/>
              <a:gd name="connsiteY0" fmla="*/ 3426327 h 3426327"/>
              <a:gd name="connsiteX1" fmla="*/ 2333625 w 7258050"/>
              <a:gd name="connsiteY1" fmla="*/ 3159627 h 3426327"/>
              <a:gd name="connsiteX2" fmla="*/ 2905125 w 7258050"/>
              <a:gd name="connsiteY2" fmla="*/ 2673852 h 3426327"/>
              <a:gd name="connsiteX3" fmla="*/ 3114675 w 7258050"/>
              <a:gd name="connsiteY3" fmla="*/ 2111877 h 3426327"/>
              <a:gd name="connsiteX4" fmla="*/ 3295650 w 7258050"/>
              <a:gd name="connsiteY4" fmla="*/ 1635627 h 3426327"/>
              <a:gd name="connsiteX5" fmla="*/ 3457575 w 7258050"/>
              <a:gd name="connsiteY5" fmla="*/ 1216527 h 3426327"/>
              <a:gd name="connsiteX6" fmla="*/ 3657600 w 7258050"/>
              <a:gd name="connsiteY6" fmla="*/ 797427 h 3426327"/>
              <a:gd name="connsiteX7" fmla="*/ 4029075 w 7258050"/>
              <a:gd name="connsiteY7" fmla="*/ 606927 h 3426327"/>
              <a:gd name="connsiteX8" fmla="*/ 6172200 w 7258050"/>
              <a:gd name="connsiteY8" fmla="*/ 44952 h 3426327"/>
              <a:gd name="connsiteX9" fmla="*/ 7258050 w 7258050"/>
              <a:gd name="connsiteY9" fmla="*/ 35427 h 3426327"/>
              <a:gd name="connsiteX10" fmla="*/ 7258050 w 7258050"/>
              <a:gd name="connsiteY10" fmla="*/ 35427 h 342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58050" h="3426327">
                <a:moveTo>
                  <a:pt x="0" y="3426327"/>
                </a:moveTo>
                <a:cubicBezTo>
                  <a:pt x="924718" y="3355683"/>
                  <a:pt x="1849437" y="3285040"/>
                  <a:pt x="2333625" y="3159627"/>
                </a:cubicBezTo>
                <a:cubicBezTo>
                  <a:pt x="2817813" y="3034214"/>
                  <a:pt x="2774950" y="2848477"/>
                  <a:pt x="2905125" y="2673852"/>
                </a:cubicBezTo>
                <a:cubicBezTo>
                  <a:pt x="3035300" y="2499227"/>
                  <a:pt x="3049588" y="2284914"/>
                  <a:pt x="3114675" y="2111877"/>
                </a:cubicBezTo>
                <a:cubicBezTo>
                  <a:pt x="3179762" y="1938840"/>
                  <a:pt x="3238500" y="1784852"/>
                  <a:pt x="3295650" y="1635627"/>
                </a:cubicBezTo>
                <a:cubicBezTo>
                  <a:pt x="3352800" y="1486402"/>
                  <a:pt x="3397250" y="1356227"/>
                  <a:pt x="3457575" y="1216527"/>
                </a:cubicBezTo>
                <a:cubicBezTo>
                  <a:pt x="3517900" y="1076827"/>
                  <a:pt x="3562350" y="899027"/>
                  <a:pt x="3657600" y="797427"/>
                </a:cubicBezTo>
                <a:cubicBezTo>
                  <a:pt x="3752850" y="695827"/>
                  <a:pt x="3609975" y="732339"/>
                  <a:pt x="4029075" y="606927"/>
                </a:cubicBezTo>
                <a:cubicBezTo>
                  <a:pt x="4448175" y="481515"/>
                  <a:pt x="5634038" y="140202"/>
                  <a:pt x="6172200" y="44952"/>
                </a:cubicBezTo>
                <a:cubicBezTo>
                  <a:pt x="6710362" y="-50298"/>
                  <a:pt x="7258050" y="35427"/>
                  <a:pt x="7258050" y="35427"/>
                </a:cubicBezTo>
                <a:lnTo>
                  <a:pt x="7258050" y="3542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3A2188C-64BF-5565-C2E5-4450041A7B83}"/>
              </a:ext>
            </a:extLst>
          </p:cNvPr>
          <p:cNvSpPr txBox="1"/>
          <p:nvPr/>
        </p:nvSpPr>
        <p:spPr>
          <a:xfrm flipH="1">
            <a:off x="6175808" y="2575492"/>
            <a:ext cx="4368406" cy="923330"/>
          </a:xfrm>
          <a:prstGeom prst="rect">
            <a:avLst/>
          </a:prstGeom>
          <a:noFill/>
        </p:spPr>
        <p:txBody>
          <a:bodyPr wrap="square" rtlCol="0">
            <a:spAutoFit/>
          </a:bodyPr>
          <a:lstStyle/>
          <a:p>
            <a:r>
              <a:rPr lang="en-US" dirty="0"/>
              <a:t>What a “line” at a poverty line would look like (very different slopes/dynamics on either side of a “line” range of incomes</a:t>
            </a:r>
          </a:p>
        </p:txBody>
      </p:sp>
      <p:cxnSp>
        <p:nvCxnSpPr>
          <p:cNvPr id="18" name="Straight Connector 17">
            <a:extLst>
              <a:ext uri="{FF2B5EF4-FFF2-40B4-BE49-F238E27FC236}">
                <a16:creationId xmlns:a16="http://schemas.microsoft.com/office/drawing/2014/main" id="{9D940AEA-9949-F2EF-7431-D49158667864}"/>
              </a:ext>
            </a:extLst>
          </p:cNvPr>
          <p:cNvCxnSpPr>
            <a:cxnSpLocks/>
          </p:cNvCxnSpPr>
          <p:nvPr/>
        </p:nvCxnSpPr>
        <p:spPr>
          <a:xfrm flipV="1">
            <a:off x="1985211" y="3821547"/>
            <a:ext cx="4734426" cy="98776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0E6109B-4FA0-34EC-989A-B010F0B18D61}"/>
              </a:ext>
            </a:extLst>
          </p:cNvPr>
          <p:cNvSpPr txBox="1"/>
          <p:nvPr/>
        </p:nvSpPr>
        <p:spPr>
          <a:xfrm>
            <a:off x="6995886" y="3897166"/>
            <a:ext cx="4734426" cy="923330"/>
          </a:xfrm>
          <a:prstGeom prst="rect">
            <a:avLst/>
          </a:prstGeom>
          <a:noFill/>
        </p:spPr>
        <p:txBody>
          <a:bodyPr wrap="square" rtlCol="0">
            <a:spAutoFit/>
          </a:bodyPr>
          <a:lstStyle/>
          <a:p>
            <a:r>
              <a:rPr lang="en-US" dirty="0"/>
              <a:t>What the actual relationships actually look like, pretty smooth (not necessarily linear, could be log-log, level-log, polynomial) but smooth</a:t>
            </a:r>
          </a:p>
        </p:txBody>
      </p:sp>
    </p:spTree>
    <p:extLst>
      <p:ext uri="{BB962C8B-B14F-4D97-AF65-F5344CB8AC3E}">
        <p14:creationId xmlns:p14="http://schemas.microsoft.com/office/powerpoint/2010/main" val="338477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83C4-B747-7087-5CD3-9B355ECCB3C0}"/>
              </a:ext>
            </a:extLst>
          </p:cNvPr>
          <p:cNvSpPr>
            <a:spLocks noGrp="1"/>
          </p:cNvSpPr>
          <p:nvPr>
            <p:ph type="title"/>
          </p:nvPr>
        </p:nvSpPr>
        <p:spPr/>
        <p:txBody>
          <a:bodyPr/>
          <a:lstStyle/>
          <a:p>
            <a:r>
              <a:rPr lang="en-US" dirty="0"/>
              <a:t>Mistake 1:  “There is no line” in poverty dynamics</a:t>
            </a:r>
          </a:p>
        </p:txBody>
      </p:sp>
      <p:sp>
        <p:nvSpPr>
          <p:cNvPr id="3" name="Content Placeholder 2">
            <a:extLst>
              <a:ext uri="{FF2B5EF4-FFF2-40B4-BE49-F238E27FC236}">
                <a16:creationId xmlns:a16="http://schemas.microsoft.com/office/drawing/2014/main" id="{DEFAB2DA-F172-A2EC-DFB9-8AFE4B37DBBD}"/>
              </a:ext>
            </a:extLst>
          </p:cNvPr>
          <p:cNvSpPr>
            <a:spLocks noGrp="1"/>
          </p:cNvSpPr>
          <p:nvPr>
            <p:ph idx="1"/>
          </p:nvPr>
        </p:nvSpPr>
        <p:spPr>
          <a:xfrm>
            <a:off x="838200" y="1825624"/>
            <a:ext cx="10515600" cy="4818063"/>
          </a:xfrm>
        </p:spPr>
        <p:txBody>
          <a:bodyPr>
            <a:normAutofit fontScale="77500" lnSpcReduction="20000"/>
          </a:bodyPr>
          <a:lstStyle/>
          <a:p>
            <a:r>
              <a:rPr lang="en-US" dirty="0"/>
              <a:t>What one might mean by a “poverty line” is that here is a “poverty trap” such that the future income dynamics of those below a poverty line are different than those above a poverty line.</a:t>
            </a:r>
          </a:p>
          <a:p>
            <a:r>
              <a:rPr lang="en-US" dirty="0"/>
              <a:t>However, with the advent of an increasing number of panel data sets it became clear that “poverty” was a condition of HHs that they transited in and out of rather than a “characteristic” of HHs (like being left-handed) (e.g. Ravallion and Chen for China).</a:t>
            </a:r>
          </a:p>
          <a:p>
            <a:r>
              <a:rPr lang="en-US" dirty="0">
                <a:hlinkClick r:id="rId2"/>
              </a:rPr>
              <a:t>Moving Out of Poverty</a:t>
            </a:r>
            <a:r>
              <a:rPr lang="en-US" dirty="0"/>
              <a:t> (Narayan-Parker, Pritchett, Kapoor 2009) examined 10 year transitions in income status in 17 regions and found that transitions out of poverty were similar to movements upwards of the income group just above the non-poor and that transitions into poverty were often as common as transitions out </a:t>
            </a:r>
          </a:p>
          <a:p>
            <a:r>
              <a:rPr lang="en-US" dirty="0"/>
              <a:t>Not to mention the phenomena of very rapid reduction in P(LBPL) in rapidly growing countries like China, Vietnam (and formerly Indonesia and others) belied the notion that pre-existing poverty was to any great extent people in a person/HH specific “poverty trap” dynamic (as opposed to living in a poor, slowing growing, place)</a:t>
            </a:r>
          </a:p>
          <a:p>
            <a:r>
              <a:rPr lang="en-US" dirty="0"/>
              <a:t>Some fraction of poverty are “chronic poor” who are persistently poor but these are typically a small fraction of the total poor and are “trapped” by characteristics (e.g. widowhood without support) rather than poverty (low-income) itself.</a:t>
            </a:r>
          </a:p>
          <a:p>
            <a:pPr marL="0" indent="0">
              <a:buNone/>
            </a:pPr>
            <a:endParaRPr lang="en-US" dirty="0"/>
          </a:p>
        </p:txBody>
      </p:sp>
    </p:spTree>
    <p:extLst>
      <p:ext uri="{BB962C8B-B14F-4D97-AF65-F5344CB8AC3E}">
        <p14:creationId xmlns:p14="http://schemas.microsoft.com/office/powerpoint/2010/main" val="211935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FB1573-1D6B-27B8-DFB2-4A72B3E247B6}"/>
              </a:ext>
            </a:extLst>
          </p:cNvPr>
          <p:cNvSpPr>
            <a:spLocks noGrp="1"/>
          </p:cNvSpPr>
          <p:nvPr>
            <p:ph type="title"/>
          </p:nvPr>
        </p:nvSpPr>
        <p:spPr/>
        <p:txBody>
          <a:bodyPr>
            <a:normAutofit fontScale="90000"/>
          </a:bodyPr>
          <a:lstStyle/>
          <a:p>
            <a:r>
              <a:rPr lang="en-US" dirty="0"/>
              <a:t>Mistake 2:  The gains to wellbeing from income gains at a LBPL are not well approximated by zero</a:t>
            </a:r>
          </a:p>
        </p:txBody>
      </p:sp>
      <p:pic>
        <p:nvPicPr>
          <p:cNvPr id="10" name="Picture 9">
            <a:extLst>
              <a:ext uri="{FF2B5EF4-FFF2-40B4-BE49-F238E27FC236}">
                <a16:creationId xmlns:a16="http://schemas.microsoft.com/office/drawing/2014/main" id="{55C5F3FE-2DD7-B2DF-C2D2-97651ED9D607}"/>
              </a:ext>
            </a:extLst>
          </p:cNvPr>
          <p:cNvPicPr>
            <a:picLocks noChangeAspect="1"/>
          </p:cNvPicPr>
          <p:nvPr/>
        </p:nvPicPr>
        <p:blipFill>
          <a:blip r:embed="rId2"/>
          <a:stretch>
            <a:fillRect/>
          </a:stretch>
        </p:blipFill>
        <p:spPr>
          <a:xfrm>
            <a:off x="713873" y="1760955"/>
            <a:ext cx="8454190" cy="4487445"/>
          </a:xfrm>
          <a:prstGeom prst="rect">
            <a:avLst/>
          </a:prstGeom>
        </p:spPr>
      </p:pic>
      <p:sp>
        <p:nvSpPr>
          <p:cNvPr id="13" name="TextBox 12">
            <a:extLst>
              <a:ext uri="{FF2B5EF4-FFF2-40B4-BE49-F238E27FC236}">
                <a16:creationId xmlns:a16="http://schemas.microsoft.com/office/drawing/2014/main" id="{E5A14CA8-E2FC-0DFE-25F3-16468D4CBC00}"/>
              </a:ext>
            </a:extLst>
          </p:cNvPr>
          <p:cNvSpPr txBox="1"/>
          <p:nvPr/>
        </p:nvSpPr>
        <p:spPr>
          <a:xfrm>
            <a:off x="8807116" y="1760955"/>
            <a:ext cx="2791326" cy="4524315"/>
          </a:xfrm>
          <a:prstGeom prst="rect">
            <a:avLst/>
          </a:prstGeom>
          <a:noFill/>
        </p:spPr>
        <p:txBody>
          <a:bodyPr wrap="square" rtlCol="0">
            <a:spAutoFit/>
          </a:bodyPr>
          <a:lstStyle/>
          <a:p>
            <a:r>
              <a:rPr lang="en-US" dirty="0"/>
              <a:t>If you are a trained economist you should already be convinced as:</a:t>
            </a:r>
          </a:p>
          <a:p>
            <a:endParaRPr lang="en-US" dirty="0"/>
          </a:p>
          <a:p>
            <a:pPr marL="342900" indent="-342900">
              <a:buAutoNum type="alphaLcParenR"/>
            </a:pPr>
            <a:r>
              <a:rPr lang="en-US" dirty="0"/>
              <a:t>Deaton (2008) and Stevenson and Wolfers (2008) find that self reported wellbeing and income are roughly log-linear all the way up</a:t>
            </a:r>
          </a:p>
          <a:p>
            <a:pPr marL="342900" indent="-342900">
              <a:buAutoNum type="alphaLcParenR"/>
            </a:pPr>
            <a:r>
              <a:rPr lang="en-US" dirty="0"/>
              <a:t>Stevenson and Wolfers (2013) find that the </a:t>
            </a:r>
            <a:r>
              <a:rPr lang="en-US" i="1" dirty="0"/>
              <a:t>increment</a:t>
            </a:r>
            <a:r>
              <a:rPr lang="en-US" dirty="0"/>
              <a:t> to wellbeing is often (typically) higher for those above $15,000 than below</a:t>
            </a:r>
          </a:p>
        </p:txBody>
      </p:sp>
    </p:spTree>
    <p:extLst>
      <p:ext uri="{BB962C8B-B14F-4D97-AF65-F5344CB8AC3E}">
        <p14:creationId xmlns:p14="http://schemas.microsoft.com/office/powerpoint/2010/main" val="2115506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8530</TotalTime>
  <Words>2694</Words>
  <Application>Microsoft Office PowerPoint</Application>
  <PresentationFormat>Widescreen</PresentationFormat>
  <Paragraphs>278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Open Sans</vt:lpstr>
      <vt:lpstr>Times New Roman</vt:lpstr>
      <vt:lpstr>Office Theme</vt:lpstr>
      <vt:lpstr>Let’s End (The Use of Low Bar) Poverty</vt:lpstr>
      <vt:lpstr>Overview of my argument</vt:lpstr>
      <vt:lpstr>Outline of the paper</vt:lpstr>
      <vt:lpstr> (Too) Brief Intro to Poverty and LBPL</vt:lpstr>
      <vt:lpstr>This one specific measure, the “dollar a day poverty line, FGT headcount” took on a life of its own</vt:lpstr>
      <vt:lpstr>Mistake 1:   There is no line</vt:lpstr>
      <vt:lpstr>Mistake 1:  “There is no line” in human wellbeing</vt:lpstr>
      <vt:lpstr>Mistake 1:  “There is no line” in poverty dynamics</vt:lpstr>
      <vt:lpstr>Mistake 2:  The gains to wellbeing from income gains at a LBPL are not well approximated by zero</vt:lpstr>
      <vt:lpstr>Mistake 2:  Evidence 2 for dWB/dY(LBPL)&gt;&gt;&gt;0, food shares</vt:lpstr>
      <vt:lpstr>Mistake 2:  (new) Evidence 3 for dWB/dY(LBPL)&gt;&gt;&gt;0, evidence from the association of GDPPC and “basics”</vt:lpstr>
      <vt:lpstr>No matter how one constructs an multiple indicator index of “basics of material human wellbeing” the association with GDPPC is strong, non-linear, necessary and sufficient</vt:lpstr>
      <vt:lpstr>What is the “marginal gain to wellbeing” in a “development” objective function?  Standard poverty analysis says it is zero above the poverty line—that it is near zero at any World Bank used poverty line is completely nuts—it could only be true at a very high line (well above the poverty lines of OECD countries)</vt:lpstr>
      <vt:lpstr>Mistake 3:  People who are nearly identical are treated as infinitely different (because some count at exactly zero)</vt:lpstr>
      <vt:lpstr>Mistake 4:  Treat very different HHs (in income and hence in MU) exactly the same (because both count at exactly zero)</vt:lpstr>
      <vt:lpstr>Big Picture Practical Mistakes in the Development Industry That Low Bar Poverty Lines Facilitate</vt:lpstr>
      <vt:lpstr>PowerPoint Presentation</vt:lpstr>
      <vt:lpstr>J-PAL is saying things like: “growth is not enough” and programs are “equally important”</vt:lpstr>
      <vt:lpstr>Not just “some of” or “most of” but “essentially all” (in cross-section) and “nearly all” (in long episodes) of reduction in income/consumption poverty is associated with levels or long episode changes in the median</vt:lpstr>
      <vt:lpstr>PowerPoint Presentation</vt:lpstr>
      <vt:lpstr>P(LBPL) cannot be the basis of a country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End (The Use of Low Bar) Poverty</dc:title>
  <dc:creator>Lant Pritchett</dc:creator>
  <cp:lastModifiedBy>Lant Pritchett</cp:lastModifiedBy>
  <cp:revision>1</cp:revision>
  <dcterms:created xsi:type="dcterms:W3CDTF">2022-09-14T22:41:43Z</dcterms:created>
  <dcterms:modified xsi:type="dcterms:W3CDTF">2022-10-10T18:58:58Z</dcterms:modified>
</cp:coreProperties>
</file>