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1.xml" ContentType="application/vnd.openxmlformats-officedocument.presentationml.comment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omments/comment2.xml" ContentType="application/vnd.openxmlformats-officedocument.presentationml.comments+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62" r:id="rId5"/>
    <p:sldId id="261" r:id="rId6"/>
    <p:sldId id="259" r:id="rId7"/>
    <p:sldId id="293" r:id="rId8"/>
    <p:sldId id="263" r:id="rId9"/>
    <p:sldId id="294" r:id="rId10"/>
    <p:sldId id="307" r:id="rId11"/>
    <p:sldId id="269" r:id="rId12"/>
    <p:sldId id="270" r:id="rId13"/>
    <p:sldId id="271" r:id="rId14"/>
    <p:sldId id="272" r:id="rId15"/>
    <p:sldId id="291" r:id="rId16"/>
    <p:sldId id="292" r:id="rId17"/>
    <p:sldId id="338" r:id="rId18"/>
    <p:sldId id="354" r:id="rId19"/>
    <p:sldId id="365" r:id="rId20"/>
    <p:sldId id="276" r:id="rId21"/>
    <p:sldId id="295" r:id="rId22"/>
    <p:sldId id="278" r:id="rId23"/>
    <p:sldId id="280" r:id="rId24"/>
    <p:sldId id="284" r:id="rId25"/>
    <p:sldId id="283" r:id="rId26"/>
    <p:sldId id="297" r:id="rId27"/>
    <p:sldId id="298" r:id="rId28"/>
    <p:sldId id="300" r:id="rId29"/>
    <p:sldId id="301" r:id="rId30"/>
    <p:sldId id="302" r:id="rId31"/>
    <p:sldId id="303" r:id="rId32"/>
    <p:sldId id="422" r:id="rId33"/>
    <p:sldId id="290" r:id="rId34"/>
    <p:sldId id="423" r:id="rId35"/>
    <p:sldId id="305" r:id="rId36"/>
    <p:sldId id="30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t Pritchett" initials="LP" lastIdx="1" clrIdx="0">
    <p:extLst>
      <p:ext uri="{19B8F6BF-5375-455C-9EA6-DF929625EA0E}">
        <p15:presenceInfo xmlns:p15="http://schemas.microsoft.com/office/powerpoint/2012/main" userId="954996d555a756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3" d="100"/>
          <a:sy n="73" d="100"/>
        </p:scale>
        <p:origin x="72" y="3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t Pritchett" userId="954996d555a756eb" providerId="LiveId" clId="{E96BDAB7-444C-439F-A1DA-E888D5D76814}"/>
    <pc:docChg chg="undo custSel addSld delSld modSld sldOrd">
      <pc:chgData name="Lant Pritchett" userId="954996d555a756eb" providerId="LiveId" clId="{E96BDAB7-444C-439F-A1DA-E888D5D76814}" dt="2021-04-24T08:15:26.089" v="1959" actId="20577"/>
      <pc:docMkLst>
        <pc:docMk/>
      </pc:docMkLst>
      <pc:sldChg chg="addSp delSp modSp mod">
        <pc:chgData name="Lant Pritchett" userId="954996d555a756eb" providerId="LiveId" clId="{E96BDAB7-444C-439F-A1DA-E888D5D76814}" dt="2021-04-24T07:25:25.695" v="651" actId="255"/>
        <pc:sldMkLst>
          <pc:docMk/>
          <pc:sldMk cId="267810216" sldId="259"/>
        </pc:sldMkLst>
        <pc:spChg chg="mod">
          <ac:chgData name="Lant Pritchett" userId="954996d555a756eb" providerId="LiveId" clId="{E96BDAB7-444C-439F-A1DA-E888D5D76814}" dt="2021-04-24T07:25:25.695" v="651" actId="255"/>
          <ac:spMkLst>
            <pc:docMk/>
            <pc:sldMk cId="267810216" sldId="259"/>
            <ac:spMk id="7" creationId="{C5ECF8DA-E605-4A92-A18B-C496F07D1366}"/>
          </ac:spMkLst>
        </pc:spChg>
        <pc:spChg chg="mod">
          <ac:chgData name="Lant Pritchett" userId="954996d555a756eb" providerId="LiveId" clId="{E96BDAB7-444C-439F-A1DA-E888D5D76814}" dt="2021-04-24T07:20:55.183" v="494" actId="14100"/>
          <ac:spMkLst>
            <pc:docMk/>
            <pc:sldMk cId="267810216" sldId="259"/>
            <ac:spMk id="9" creationId="{D08D7E5D-9301-4878-8E33-254C810875F8}"/>
          </ac:spMkLst>
        </pc:spChg>
        <pc:picChg chg="add mod">
          <ac:chgData name="Lant Pritchett" userId="954996d555a756eb" providerId="LiveId" clId="{E96BDAB7-444C-439F-A1DA-E888D5D76814}" dt="2021-04-24T07:24:11.210" v="501" actId="1076"/>
          <ac:picMkLst>
            <pc:docMk/>
            <pc:sldMk cId="267810216" sldId="259"/>
            <ac:picMk id="5" creationId="{01429976-D8A2-41DB-A475-C746B78A7D61}"/>
          </ac:picMkLst>
        </pc:picChg>
        <pc:picChg chg="del">
          <ac:chgData name="Lant Pritchett" userId="954996d555a756eb" providerId="LiveId" clId="{E96BDAB7-444C-439F-A1DA-E888D5D76814}" dt="2021-04-24T07:23:58.839" v="496" actId="21"/>
          <ac:picMkLst>
            <pc:docMk/>
            <pc:sldMk cId="267810216" sldId="259"/>
            <ac:picMk id="8" creationId="{CA21CAEF-140C-4B6C-BDA0-BCEDCACE07E5}"/>
          </ac:picMkLst>
        </pc:picChg>
      </pc:sldChg>
      <pc:sldChg chg="del">
        <pc:chgData name="Lant Pritchett" userId="954996d555a756eb" providerId="LiveId" clId="{E96BDAB7-444C-439F-A1DA-E888D5D76814}" dt="2021-04-24T07:39:25.801" v="652" actId="2696"/>
        <pc:sldMkLst>
          <pc:docMk/>
          <pc:sldMk cId="4126348634" sldId="260"/>
        </pc:sldMkLst>
      </pc:sldChg>
      <pc:sldChg chg="modSp mod">
        <pc:chgData name="Lant Pritchett" userId="954996d555a756eb" providerId="LiveId" clId="{E96BDAB7-444C-439F-A1DA-E888D5D76814}" dt="2021-04-24T07:19:06.331" v="397" actId="20577"/>
        <pc:sldMkLst>
          <pc:docMk/>
          <pc:sldMk cId="1912581256" sldId="261"/>
        </pc:sldMkLst>
        <pc:spChg chg="mod">
          <ac:chgData name="Lant Pritchett" userId="954996d555a756eb" providerId="LiveId" clId="{E96BDAB7-444C-439F-A1DA-E888D5D76814}" dt="2021-04-24T07:19:06.331" v="397" actId="20577"/>
          <ac:spMkLst>
            <pc:docMk/>
            <pc:sldMk cId="1912581256" sldId="261"/>
            <ac:spMk id="3" creationId="{DEF27B2D-23D5-4720-9CBA-1AA57292F10D}"/>
          </ac:spMkLst>
        </pc:spChg>
      </pc:sldChg>
      <pc:sldChg chg="modSp mod">
        <pc:chgData name="Lant Pritchett" userId="954996d555a756eb" providerId="LiveId" clId="{E96BDAB7-444C-439F-A1DA-E888D5D76814}" dt="2021-04-24T07:44:49.768" v="818" actId="14100"/>
        <pc:sldMkLst>
          <pc:docMk/>
          <pc:sldMk cId="2431756118" sldId="263"/>
        </pc:sldMkLst>
        <pc:spChg chg="mod">
          <ac:chgData name="Lant Pritchett" userId="954996d555a756eb" providerId="LiveId" clId="{E96BDAB7-444C-439F-A1DA-E888D5D76814}" dt="2021-04-24T07:44:49.768" v="818" actId="14100"/>
          <ac:spMkLst>
            <pc:docMk/>
            <pc:sldMk cId="2431756118" sldId="263"/>
            <ac:spMk id="5" creationId="{C56EA526-9C92-4FAC-8C36-64C417FD7473}"/>
          </ac:spMkLst>
        </pc:spChg>
        <pc:graphicFrameChg chg="mod">
          <ac:chgData name="Lant Pritchett" userId="954996d555a756eb" providerId="LiveId" clId="{E96BDAB7-444C-439F-A1DA-E888D5D76814}" dt="2021-04-24T07:43:55.678" v="746" actId="20577"/>
          <ac:graphicFrameMkLst>
            <pc:docMk/>
            <pc:sldMk cId="2431756118" sldId="263"/>
            <ac:graphicFrameMk id="7" creationId="{E83135CD-7AF8-4FD4-AEAB-DC4FF80E5CAA}"/>
          </ac:graphicFrameMkLst>
        </pc:graphicFrameChg>
        <pc:graphicFrameChg chg="mod">
          <ac:chgData name="Lant Pritchett" userId="954996d555a756eb" providerId="LiveId" clId="{E96BDAB7-444C-439F-A1DA-E888D5D76814}" dt="2021-04-24T07:44:24.201" v="781" actId="20577"/>
          <ac:graphicFrameMkLst>
            <pc:docMk/>
            <pc:sldMk cId="2431756118" sldId="263"/>
            <ac:graphicFrameMk id="8" creationId="{E83135CD-7AF8-4FD4-AEAB-DC4FF80E5CAA}"/>
          </ac:graphicFrameMkLst>
        </pc:graphicFrameChg>
      </pc:sldChg>
      <pc:sldChg chg="addSp modSp mod">
        <pc:chgData name="Lant Pritchett" userId="954996d555a756eb" providerId="LiveId" clId="{E96BDAB7-444C-439F-A1DA-E888D5D76814}" dt="2021-04-24T07:51:00.492" v="1348" actId="1076"/>
        <pc:sldMkLst>
          <pc:docMk/>
          <pc:sldMk cId="668288354" sldId="270"/>
        </pc:sldMkLst>
        <pc:spChg chg="add mod">
          <ac:chgData name="Lant Pritchett" userId="954996d555a756eb" providerId="LiveId" clId="{E96BDAB7-444C-439F-A1DA-E888D5D76814}" dt="2021-04-24T07:50:43.828" v="1343" actId="1076"/>
          <ac:spMkLst>
            <pc:docMk/>
            <pc:sldMk cId="668288354" sldId="270"/>
            <ac:spMk id="5" creationId="{BEC5BE27-4EE1-44B8-9967-4614196007BE}"/>
          </ac:spMkLst>
        </pc:spChg>
        <pc:spChg chg="add mod">
          <ac:chgData name="Lant Pritchett" userId="954996d555a756eb" providerId="LiveId" clId="{E96BDAB7-444C-439F-A1DA-E888D5D76814}" dt="2021-04-24T07:51:00.492" v="1348" actId="1076"/>
          <ac:spMkLst>
            <pc:docMk/>
            <pc:sldMk cId="668288354" sldId="270"/>
            <ac:spMk id="8" creationId="{2C248CAC-31F9-42BA-81ED-DC8FBC65AB64}"/>
          </ac:spMkLst>
        </pc:spChg>
        <pc:spChg chg="mod">
          <ac:chgData name="Lant Pritchett" userId="954996d555a756eb" providerId="LiveId" clId="{E96BDAB7-444C-439F-A1DA-E888D5D76814}" dt="2021-04-24T07:50:54.073" v="1346" actId="21"/>
          <ac:spMkLst>
            <pc:docMk/>
            <pc:sldMk cId="668288354" sldId="270"/>
            <ac:spMk id="10" creationId="{00000000-0000-0000-0000-000000000000}"/>
          </ac:spMkLst>
        </pc:spChg>
        <pc:picChg chg="mod">
          <ac:chgData name="Lant Pritchett" userId="954996d555a756eb" providerId="LiveId" clId="{E96BDAB7-444C-439F-A1DA-E888D5D76814}" dt="2021-04-24T07:50:48.471" v="1344" actId="14100"/>
          <ac:picMkLst>
            <pc:docMk/>
            <pc:sldMk cId="668288354" sldId="270"/>
            <ac:picMk id="7" creationId="{00000000-0000-0000-0000-000000000000}"/>
          </ac:picMkLst>
        </pc:picChg>
      </pc:sldChg>
      <pc:sldChg chg="ord">
        <pc:chgData name="Lant Pritchett" userId="954996d555a756eb" providerId="LiveId" clId="{E96BDAB7-444C-439F-A1DA-E888D5D76814}" dt="2021-04-24T07:54:44.620" v="1451"/>
        <pc:sldMkLst>
          <pc:docMk/>
          <pc:sldMk cId="2444272331" sldId="276"/>
        </pc:sldMkLst>
      </pc:sldChg>
      <pc:sldChg chg="modSp mod">
        <pc:chgData name="Lant Pritchett" userId="954996d555a756eb" providerId="LiveId" clId="{E96BDAB7-444C-439F-A1DA-E888D5D76814}" dt="2021-04-24T08:02:52.911" v="1656" actId="1076"/>
        <pc:sldMkLst>
          <pc:docMk/>
          <pc:sldMk cId="1279565711" sldId="278"/>
        </pc:sldMkLst>
        <pc:spChg chg="mod">
          <ac:chgData name="Lant Pritchett" userId="954996d555a756eb" providerId="LiveId" clId="{E96BDAB7-444C-439F-A1DA-E888D5D76814}" dt="2021-04-24T08:02:48.027" v="1655" actId="14100"/>
          <ac:spMkLst>
            <pc:docMk/>
            <pc:sldMk cId="1279565711" sldId="278"/>
            <ac:spMk id="37" creationId="{00000000-0000-0000-0000-000000000000}"/>
          </ac:spMkLst>
        </pc:spChg>
        <pc:spChg chg="mod">
          <ac:chgData name="Lant Pritchett" userId="954996d555a756eb" providerId="LiveId" clId="{E96BDAB7-444C-439F-A1DA-E888D5D76814}" dt="2021-04-24T08:02:52.911" v="1656" actId="1076"/>
          <ac:spMkLst>
            <pc:docMk/>
            <pc:sldMk cId="1279565711" sldId="278"/>
            <ac:spMk id="39" creationId="{00000000-0000-0000-0000-000000000000}"/>
          </ac:spMkLst>
        </pc:spChg>
      </pc:sldChg>
      <pc:sldChg chg="modSp add mod">
        <pc:chgData name="Lant Pritchett" userId="954996d555a756eb" providerId="LiveId" clId="{E96BDAB7-444C-439F-A1DA-E888D5D76814}" dt="2021-04-24T08:07:18.933" v="1818" actId="20577"/>
        <pc:sldMkLst>
          <pc:docMk/>
          <pc:sldMk cId="0" sldId="290"/>
        </pc:sldMkLst>
        <pc:spChg chg="mod">
          <ac:chgData name="Lant Pritchett" userId="954996d555a756eb" providerId="LiveId" clId="{E96BDAB7-444C-439F-A1DA-E888D5D76814}" dt="2021-04-24T08:06:33.079" v="1768" actId="20577"/>
          <ac:spMkLst>
            <pc:docMk/>
            <pc:sldMk cId="0" sldId="290"/>
            <ac:spMk id="5" creationId="{00000000-0000-0000-0000-000000000000}"/>
          </ac:spMkLst>
        </pc:spChg>
        <pc:spChg chg="mod">
          <ac:chgData name="Lant Pritchett" userId="954996d555a756eb" providerId="LiveId" clId="{E96BDAB7-444C-439F-A1DA-E888D5D76814}" dt="2021-04-24T08:07:16.003" v="1802" actId="27636"/>
          <ac:spMkLst>
            <pc:docMk/>
            <pc:sldMk cId="0" sldId="290"/>
            <ac:spMk id="6" creationId="{00000000-0000-0000-0000-000000000000}"/>
          </ac:spMkLst>
        </pc:spChg>
        <pc:spChg chg="mod">
          <ac:chgData name="Lant Pritchett" userId="954996d555a756eb" providerId="LiveId" clId="{E96BDAB7-444C-439F-A1DA-E888D5D76814}" dt="2021-04-24T08:07:18.933" v="1818" actId="20577"/>
          <ac:spMkLst>
            <pc:docMk/>
            <pc:sldMk cId="0" sldId="290"/>
            <ac:spMk id="8" creationId="{00000000-0000-0000-0000-000000000000}"/>
          </ac:spMkLst>
        </pc:spChg>
        <pc:picChg chg="mod">
          <ac:chgData name="Lant Pritchett" userId="954996d555a756eb" providerId="LiveId" clId="{E96BDAB7-444C-439F-A1DA-E888D5D76814}" dt="2021-04-24T08:06:52.182" v="1774" actId="1076"/>
          <ac:picMkLst>
            <pc:docMk/>
            <pc:sldMk cId="0" sldId="290"/>
            <ac:picMk id="10" creationId="{00000000-0000-0000-0000-000000000000}"/>
          </ac:picMkLst>
        </pc:picChg>
        <pc:picChg chg="mod">
          <ac:chgData name="Lant Pritchett" userId="954996d555a756eb" providerId="LiveId" clId="{E96BDAB7-444C-439F-A1DA-E888D5D76814}" dt="2021-04-24T08:07:12.979" v="1792" actId="14100"/>
          <ac:picMkLst>
            <pc:docMk/>
            <pc:sldMk cId="0" sldId="290"/>
            <ac:picMk id="11" creationId="{00000000-0000-0000-0000-000000000000}"/>
          </ac:picMkLst>
        </pc:picChg>
      </pc:sldChg>
      <pc:sldChg chg="modSp mod">
        <pc:chgData name="Lant Pritchett" userId="954996d555a756eb" providerId="LiveId" clId="{E96BDAB7-444C-439F-A1DA-E888D5D76814}" dt="2021-04-24T07:52:13.970" v="1444" actId="20577"/>
        <pc:sldMkLst>
          <pc:docMk/>
          <pc:sldMk cId="166116004" sldId="291"/>
        </pc:sldMkLst>
        <pc:spChg chg="mod">
          <ac:chgData name="Lant Pritchett" userId="954996d555a756eb" providerId="LiveId" clId="{E96BDAB7-444C-439F-A1DA-E888D5D76814}" dt="2021-04-24T07:51:39.354" v="1351" actId="14100"/>
          <ac:spMkLst>
            <pc:docMk/>
            <pc:sldMk cId="166116004" sldId="291"/>
            <ac:spMk id="2" creationId="{139DEF8E-FDBB-4A69-A21A-63808ED379A6}"/>
          </ac:spMkLst>
        </pc:spChg>
        <pc:spChg chg="mod">
          <ac:chgData name="Lant Pritchett" userId="954996d555a756eb" providerId="LiveId" clId="{E96BDAB7-444C-439F-A1DA-E888D5D76814}" dt="2021-04-24T07:51:55.393" v="1390" actId="20577"/>
          <ac:spMkLst>
            <pc:docMk/>
            <pc:sldMk cId="166116004" sldId="291"/>
            <ac:spMk id="3" creationId="{34B50507-0154-4F1C-A165-8D5187148FEB}"/>
          </ac:spMkLst>
        </pc:spChg>
        <pc:spChg chg="mod">
          <ac:chgData name="Lant Pritchett" userId="954996d555a756eb" providerId="LiveId" clId="{E96BDAB7-444C-439F-A1DA-E888D5D76814}" dt="2021-04-24T07:52:13.970" v="1444" actId="20577"/>
          <ac:spMkLst>
            <pc:docMk/>
            <pc:sldMk cId="166116004" sldId="291"/>
            <ac:spMk id="5" creationId="{93014BCA-F137-48E3-BB23-2A751F22EFE3}"/>
          </ac:spMkLst>
        </pc:spChg>
      </pc:sldChg>
      <pc:sldChg chg="ord">
        <pc:chgData name="Lant Pritchett" userId="954996d555a756eb" providerId="LiveId" clId="{E96BDAB7-444C-439F-A1DA-E888D5D76814}" dt="2021-04-24T07:54:31.176" v="1449"/>
        <pc:sldMkLst>
          <pc:docMk/>
          <pc:sldMk cId="2676329937" sldId="292"/>
        </pc:sldMkLst>
      </pc:sldChg>
      <pc:sldChg chg="modSp mod ord modAnim">
        <pc:chgData name="Lant Pritchett" userId="954996d555a756eb" providerId="LiveId" clId="{E96BDAB7-444C-439F-A1DA-E888D5D76814}" dt="2021-04-24T07:41:26.267" v="740" actId="6549"/>
        <pc:sldMkLst>
          <pc:docMk/>
          <pc:sldMk cId="2289508987" sldId="293"/>
        </pc:sldMkLst>
        <pc:spChg chg="mod">
          <ac:chgData name="Lant Pritchett" userId="954996d555a756eb" providerId="LiveId" clId="{E96BDAB7-444C-439F-A1DA-E888D5D76814}" dt="2021-04-24T07:41:13.482" v="697" actId="1076"/>
          <ac:spMkLst>
            <pc:docMk/>
            <pc:sldMk cId="2289508987" sldId="293"/>
            <ac:spMk id="3" creationId="{00000000-0000-0000-0000-000000000000}"/>
          </ac:spMkLst>
        </pc:spChg>
        <pc:spChg chg="mod">
          <ac:chgData name="Lant Pritchett" userId="954996d555a756eb" providerId="LiveId" clId="{E96BDAB7-444C-439F-A1DA-E888D5D76814}" dt="2021-04-24T07:41:26.267" v="740" actId="6549"/>
          <ac:spMkLst>
            <pc:docMk/>
            <pc:sldMk cId="2289508987" sldId="293"/>
            <ac:spMk id="4" creationId="{00000000-0000-0000-0000-000000000000}"/>
          </ac:spMkLst>
        </pc:spChg>
        <pc:graphicFrameChg chg="mod">
          <ac:chgData name="Lant Pritchett" userId="954996d555a756eb" providerId="LiveId" clId="{E96BDAB7-444C-439F-A1DA-E888D5D76814}" dt="2021-04-24T07:41:09.694" v="696" actId="1076"/>
          <ac:graphicFrameMkLst>
            <pc:docMk/>
            <pc:sldMk cId="2289508987" sldId="293"/>
            <ac:graphicFrameMk id="2" creationId="{00000000-0000-0000-0000-000000000000}"/>
          </ac:graphicFrameMkLst>
        </pc:graphicFrameChg>
        <pc:picChg chg="mod">
          <ac:chgData name="Lant Pritchett" userId="954996d555a756eb" providerId="LiveId" clId="{E96BDAB7-444C-439F-A1DA-E888D5D76814}" dt="2021-04-24T07:40:50.098" v="690" actId="1076"/>
          <ac:picMkLst>
            <pc:docMk/>
            <pc:sldMk cId="2289508987" sldId="293"/>
            <ac:picMk id="6" creationId="{00000000-0000-0000-0000-000000000000}"/>
          </ac:picMkLst>
        </pc:picChg>
        <pc:picChg chg="mod">
          <ac:chgData name="Lant Pritchett" userId="954996d555a756eb" providerId="LiveId" clId="{E96BDAB7-444C-439F-A1DA-E888D5D76814}" dt="2021-04-24T07:40:51.366" v="691" actId="1076"/>
          <ac:picMkLst>
            <pc:docMk/>
            <pc:sldMk cId="2289508987" sldId="293"/>
            <ac:picMk id="7" creationId="{00000000-0000-0000-0000-000000000000}"/>
          </ac:picMkLst>
        </pc:picChg>
        <pc:picChg chg="mod">
          <ac:chgData name="Lant Pritchett" userId="954996d555a756eb" providerId="LiveId" clId="{E96BDAB7-444C-439F-A1DA-E888D5D76814}" dt="2021-04-24T07:40:52.710" v="692" actId="1076"/>
          <ac:picMkLst>
            <pc:docMk/>
            <pc:sldMk cId="2289508987" sldId="293"/>
            <ac:picMk id="13" creationId="{00000000-0000-0000-0000-000000000000}"/>
          </ac:picMkLst>
        </pc:picChg>
      </pc:sldChg>
      <pc:sldChg chg="modSp mod">
        <pc:chgData name="Lant Pritchett" userId="954996d555a756eb" providerId="LiveId" clId="{E96BDAB7-444C-439F-A1DA-E888D5D76814}" dt="2021-04-24T08:01:44.920" v="1534" actId="6549"/>
        <pc:sldMkLst>
          <pc:docMk/>
          <pc:sldMk cId="3348420832" sldId="295"/>
        </pc:sldMkLst>
        <pc:spChg chg="mod">
          <ac:chgData name="Lant Pritchett" userId="954996d555a756eb" providerId="LiveId" clId="{E96BDAB7-444C-439F-A1DA-E888D5D76814}" dt="2021-04-24T08:01:44.920" v="1534" actId="6549"/>
          <ac:spMkLst>
            <pc:docMk/>
            <pc:sldMk cId="3348420832" sldId="295"/>
            <ac:spMk id="2" creationId="{C00BFCC5-4D1D-4DC4-B88C-027E9D38F4A6}"/>
          </ac:spMkLst>
        </pc:spChg>
      </pc:sldChg>
      <pc:sldChg chg="del">
        <pc:chgData name="Lant Pritchett" userId="954996d555a756eb" providerId="LiveId" clId="{E96BDAB7-444C-439F-A1DA-E888D5D76814}" dt="2021-04-24T07:45:05.160" v="819" actId="2696"/>
        <pc:sldMkLst>
          <pc:docMk/>
          <pc:sldMk cId="3415460935" sldId="296"/>
        </pc:sldMkLst>
      </pc:sldChg>
      <pc:sldChg chg="modSp mod">
        <pc:chgData name="Lant Pritchett" userId="954996d555a756eb" providerId="LiveId" clId="{E96BDAB7-444C-439F-A1DA-E888D5D76814}" dt="2021-04-24T08:03:59.855" v="1713" actId="20577"/>
        <pc:sldMkLst>
          <pc:docMk/>
          <pc:sldMk cId="228458508" sldId="301"/>
        </pc:sldMkLst>
        <pc:spChg chg="mod">
          <ac:chgData name="Lant Pritchett" userId="954996d555a756eb" providerId="LiveId" clId="{E96BDAB7-444C-439F-A1DA-E888D5D76814}" dt="2021-04-24T08:03:59.855" v="1713" actId="20577"/>
          <ac:spMkLst>
            <pc:docMk/>
            <pc:sldMk cId="228458508" sldId="301"/>
            <ac:spMk id="2" creationId="{6B8A4CF2-0451-4DFC-A064-B89F052173F1}"/>
          </ac:spMkLst>
        </pc:spChg>
      </pc:sldChg>
      <pc:sldChg chg="modSp mod">
        <pc:chgData name="Lant Pritchett" userId="954996d555a756eb" providerId="LiveId" clId="{E96BDAB7-444C-439F-A1DA-E888D5D76814}" dt="2021-04-24T08:04:19.522" v="1714" actId="113"/>
        <pc:sldMkLst>
          <pc:docMk/>
          <pc:sldMk cId="2375628911" sldId="302"/>
        </pc:sldMkLst>
        <pc:spChg chg="mod">
          <ac:chgData name="Lant Pritchett" userId="954996d555a756eb" providerId="LiveId" clId="{E96BDAB7-444C-439F-A1DA-E888D5D76814}" dt="2021-04-24T08:04:19.522" v="1714" actId="113"/>
          <ac:spMkLst>
            <pc:docMk/>
            <pc:sldMk cId="2375628911" sldId="302"/>
            <ac:spMk id="2" creationId="{6B8A4CF2-0451-4DFC-A064-B89F052173F1}"/>
          </ac:spMkLst>
        </pc:spChg>
      </pc:sldChg>
      <pc:sldChg chg="modSp mod">
        <pc:chgData name="Lant Pritchett" userId="954996d555a756eb" providerId="LiveId" clId="{E96BDAB7-444C-439F-A1DA-E888D5D76814}" dt="2021-04-24T08:11:42.433" v="1822" actId="27636"/>
        <pc:sldMkLst>
          <pc:docMk/>
          <pc:sldMk cId="4018089913" sldId="303"/>
        </pc:sldMkLst>
        <pc:spChg chg="mod">
          <ac:chgData name="Lant Pritchett" userId="954996d555a756eb" providerId="LiveId" clId="{E96BDAB7-444C-439F-A1DA-E888D5D76814}" dt="2021-04-24T08:11:42.433" v="1822" actId="27636"/>
          <ac:spMkLst>
            <pc:docMk/>
            <pc:sldMk cId="4018089913" sldId="303"/>
            <ac:spMk id="4" creationId="{34449A44-0A15-4447-961F-0EEC601FD81C}"/>
          </ac:spMkLst>
        </pc:spChg>
      </pc:sldChg>
      <pc:sldChg chg="addSp delSp modSp add mod modClrScheme chgLayout">
        <pc:chgData name="Lant Pritchett" userId="954996d555a756eb" providerId="LiveId" clId="{E96BDAB7-444C-439F-A1DA-E888D5D76814}" dt="2021-04-24T07:48:16.166" v="1240"/>
        <pc:sldMkLst>
          <pc:docMk/>
          <pc:sldMk cId="3907471141" sldId="307"/>
        </pc:sldMkLst>
        <pc:spChg chg="mod ord">
          <ac:chgData name="Lant Pritchett" userId="954996d555a756eb" providerId="LiveId" clId="{E96BDAB7-444C-439F-A1DA-E888D5D76814}" dt="2021-04-24T07:47:35.647" v="1209" actId="20577"/>
          <ac:spMkLst>
            <pc:docMk/>
            <pc:sldMk cId="3907471141" sldId="307"/>
            <ac:spMk id="2" creationId="{48A19F6E-CDCD-4A11-9BDF-DF784CBAE024}"/>
          </ac:spMkLst>
        </pc:spChg>
        <pc:spChg chg="del">
          <ac:chgData name="Lant Pritchett" userId="954996d555a756eb" providerId="LiveId" clId="{E96BDAB7-444C-439F-A1DA-E888D5D76814}" dt="2021-04-24T07:46:31.768" v="1193" actId="21"/>
          <ac:spMkLst>
            <pc:docMk/>
            <pc:sldMk cId="3907471141" sldId="307"/>
            <ac:spMk id="3" creationId="{C887BDC8-9C77-43E7-8CC4-8853594E4427}"/>
          </ac:spMkLst>
        </pc:spChg>
        <pc:spChg chg="del">
          <ac:chgData name="Lant Pritchett" userId="954996d555a756eb" providerId="LiveId" clId="{E96BDAB7-444C-439F-A1DA-E888D5D76814}" dt="2021-04-24T07:46:34.989" v="1194" actId="21"/>
          <ac:spMkLst>
            <pc:docMk/>
            <pc:sldMk cId="3907471141" sldId="307"/>
            <ac:spMk id="5" creationId="{C56EA526-9C92-4FAC-8C36-64C417FD7473}"/>
          </ac:spMkLst>
        </pc:spChg>
        <pc:spChg chg="del">
          <ac:chgData name="Lant Pritchett" userId="954996d555a756eb" providerId="LiveId" clId="{E96BDAB7-444C-439F-A1DA-E888D5D76814}" dt="2021-04-24T07:47:17.510" v="1206" actId="21"/>
          <ac:spMkLst>
            <pc:docMk/>
            <pc:sldMk cId="3907471141" sldId="307"/>
            <ac:spMk id="6" creationId="{30DC5A3B-F49A-4ECE-A168-A1BF8668E39D}"/>
          </ac:spMkLst>
        </pc:spChg>
        <pc:spChg chg="del mod">
          <ac:chgData name="Lant Pritchett" userId="954996d555a756eb" providerId="LiveId" clId="{E96BDAB7-444C-439F-A1DA-E888D5D76814}" dt="2021-04-24T07:46:48.614" v="1199" actId="21"/>
          <ac:spMkLst>
            <pc:docMk/>
            <pc:sldMk cId="3907471141" sldId="307"/>
            <ac:spMk id="9" creationId="{A651FEB0-09E2-43C7-99A5-8398AF8EBD8D}"/>
          </ac:spMkLst>
        </pc:spChg>
        <pc:spChg chg="del">
          <ac:chgData name="Lant Pritchett" userId="954996d555a756eb" providerId="LiveId" clId="{E96BDAB7-444C-439F-A1DA-E888D5D76814}" dt="2021-04-24T07:47:27.113" v="1208" actId="21"/>
          <ac:spMkLst>
            <pc:docMk/>
            <pc:sldMk cId="3907471141" sldId="307"/>
            <ac:spMk id="10" creationId="{B7D5A75D-B850-40D4-909D-6B4483E33DF7}"/>
          </ac:spMkLst>
        </pc:spChg>
        <pc:spChg chg="add del mod">
          <ac:chgData name="Lant Pritchett" userId="954996d555a756eb" providerId="LiveId" clId="{E96BDAB7-444C-439F-A1DA-E888D5D76814}" dt="2021-04-24T07:46:38.363" v="1195" actId="21"/>
          <ac:spMkLst>
            <pc:docMk/>
            <pc:sldMk cId="3907471141" sldId="307"/>
            <ac:spMk id="12" creationId="{CD5AB6BA-9FF6-4D68-A92F-A9F1A2FDDBB2}"/>
          </ac:spMkLst>
        </pc:spChg>
        <pc:spChg chg="add del mod">
          <ac:chgData name="Lant Pritchett" userId="954996d555a756eb" providerId="LiveId" clId="{E96BDAB7-444C-439F-A1DA-E888D5D76814}" dt="2021-04-24T07:46:42.666" v="1197" actId="21"/>
          <ac:spMkLst>
            <pc:docMk/>
            <pc:sldMk cId="3907471141" sldId="307"/>
            <ac:spMk id="14" creationId="{A13BA085-394D-4AE4-8B58-C8C64E3AC451}"/>
          </ac:spMkLst>
        </pc:spChg>
        <pc:spChg chg="add del mod">
          <ac:chgData name="Lant Pritchett" userId="954996d555a756eb" providerId="LiveId" clId="{E96BDAB7-444C-439F-A1DA-E888D5D76814}" dt="2021-04-24T07:47:00.280" v="1201" actId="700"/>
          <ac:spMkLst>
            <pc:docMk/>
            <pc:sldMk cId="3907471141" sldId="307"/>
            <ac:spMk id="16" creationId="{11DC6205-AD79-43AF-AF1F-DFD0385D215A}"/>
          </ac:spMkLst>
        </pc:spChg>
        <pc:spChg chg="add del">
          <ac:chgData name="Lant Pritchett" userId="954996d555a756eb" providerId="LiveId" clId="{E96BDAB7-444C-439F-A1DA-E888D5D76814}" dt="2021-04-24T07:47:54.472" v="1211" actId="11529"/>
          <ac:spMkLst>
            <pc:docMk/>
            <pc:sldMk cId="3907471141" sldId="307"/>
            <ac:spMk id="17" creationId="{85DAAD8E-27A6-41B9-A4CE-32A2F30FB138}"/>
          </ac:spMkLst>
        </pc:spChg>
        <pc:spChg chg="add mod">
          <ac:chgData name="Lant Pritchett" userId="954996d555a756eb" providerId="LiveId" clId="{E96BDAB7-444C-439F-A1DA-E888D5D76814}" dt="2021-04-24T07:48:14.774" v="1239" actId="1076"/>
          <ac:spMkLst>
            <pc:docMk/>
            <pc:sldMk cId="3907471141" sldId="307"/>
            <ac:spMk id="18" creationId="{69EF64C6-5A28-477F-8407-21B7ED5ADE81}"/>
          </ac:spMkLst>
        </pc:spChg>
        <pc:graphicFrameChg chg="mod ord">
          <ac:chgData name="Lant Pritchett" userId="954996d555a756eb" providerId="LiveId" clId="{E96BDAB7-444C-439F-A1DA-E888D5D76814}" dt="2021-04-24T07:48:16.166" v="1240"/>
          <ac:graphicFrameMkLst>
            <pc:docMk/>
            <pc:sldMk cId="3907471141" sldId="307"/>
            <ac:graphicFrameMk id="7" creationId="{E83135CD-7AF8-4FD4-AEAB-DC4FF80E5CAA}"/>
          </ac:graphicFrameMkLst>
        </pc:graphicFrameChg>
        <pc:graphicFrameChg chg="del">
          <ac:chgData name="Lant Pritchett" userId="954996d555a756eb" providerId="LiveId" clId="{E96BDAB7-444C-439F-A1DA-E888D5D76814}" dt="2021-04-24T07:46:53.842" v="1200" actId="21"/>
          <ac:graphicFrameMkLst>
            <pc:docMk/>
            <pc:sldMk cId="3907471141" sldId="307"/>
            <ac:graphicFrameMk id="8" creationId="{E83135CD-7AF8-4FD4-AEAB-DC4FF80E5CAA}"/>
          </ac:graphicFrameMkLst>
        </pc:graphicFrameChg>
      </pc:sldChg>
      <pc:sldChg chg="add">
        <pc:chgData name="Lant Pritchett" userId="954996d555a756eb" providerId="LiveId" clId="{E96BDAB7-444C-439F-A1DA-E888D5D76814}" dt="2021-04-24T07:54:12.133" v="1447"/>
        <pc:sldMkLst>
          <pc:docMk/>
          <pc:sldMk cId="0" sldId="338"/>
        </pc:sldMkLst>
      </pc:sldChg>
      <pc:sldChg chg="addSp delSp modSp add mod">
        <pc:chgData name="Lant Pritchett" userId="954996d555a756eb" providerId="LiveId" clId="{E96BDAB7-444C-439F-A1DA-E888D5D76814}" dt="2021-04-24T07:57:51.900" v="1500" actId="1076"/>
        <pc:sldMkLst>
          <pc:docMk/>
          <pc:sldMk cId="0" sldId="354"/>
        </pc:sldMkLst>
        <pc:spChg chg="add del mod">
          <ac:chgData name="Lant Pritchett" userId="954996d555a756eb" providerId="LiveId" clId="{E96BDAB7-444C-439F-A1DA-E888D5D76814}" dt="2021-04-24T07:57:21.296" v="1457" actId="47"/>
          <ac:spMkLst>
            <pc:docMk/>
            <pc:sldMk cId="0" sldId="354"/>
            <ac:spMk id="3" creationId="{7767AB9B-8305-4DDF-A3B7-CC36CE0AE73F}"/>
          </ac:spMkLst>
        </pc:spChg>
        <pc:spChg chg="add mod">
          <ac:chgData name="Lant Pritchett" userId="954996d555a756eb" providerId="LiveId" clId="{E96BDAB7-444C-439F-A1DA-E888D5D76814}" dt="2021-04-24T07:57:51.900" v="1500" actId="1076"/>
          <ac:spMkLst>
            <pc:docMk/>
            <pc:sldMk cId="0" sldId="354"/>
            <ac:spMk id="5" creationId="{8BC214C5-A0ED-4F59-AE9D-C1DD6CE59AA0}"/>
          </ac:spMkLst>
        </pc:spChg>
        <pc:picChg chg="mod">
          <ac:chgData name="Lant Pritchett" userId="954996d555a756eb" providerId="LiveId" clId="{E96BDAB7-444C-439F-A1DA-E888D5D76814}" dt="2021-04-24T07:55:02.795" v="1452" actId="14100"/>
          <ac:picMkLst>
            <pc:docMk/>
            <pc:sldMk cId="0" sldId="354"/>
            <ac:picMk id="4" creationId="{00000000-0000-0000-0000-000000000000}"/>
          </ac:picMkLst>
        </pc:picChg>
      </pc:sldChg>
      <pc:sldChg chg="add del">
        <pc:chgData name="Lant Pritchett" userId="954996d555a756eb" providerId="LiveId" clId="{E96BDAB7-444C-439F-A1DA-E888D5D76814}" dt="2021-04-24T08:01:08.390" v="1504"/>
        <pc:sldMkLst>
          <pc:docMk/>
          <pc:sldMk cId="3690693295" sldId="365"/>
        </pc:sldMkLst>
      </pc:sldChg>
      <pc:sldChg chg="add del">
        <pc:chgData name="Lant Pritchett" userId="954996d555a756eb" providerId="LiveId" clId="{E96BDAB7-444C-439F-A1DA-E888D5D76814}" dt="2021-04-24T07:58:03.629" v="1501" actId="2696"/>
        <pc:sldMkLst>
          <pc:docMk/>
          <pc:sldMk cId="0" sldId="366"/>
        </pc:sldMkLst>
      </pc:sldChg>
      <pc:sldChg chg="modSp new del mod">
        <pc:chgData name="Lant Pritchett" userId="954996d555a756eb" providerId="LiveId" clId="{E96BDAB7-444C-439F-A1DA-E888D5D76814}" dt="2021-04-24T08:07:26.268" v="1819" actId="2696"/>
        <pc:sldMkLst>
          <pc:docMk/>
          <pc:sldMk cId="570444187" sldId="366"/>
        </pc:sldMkLst>
        <pc:spChg chg="mod">
          <ac:chgData name="Lant Pritchett" userId="954996d555a756eb" providerId="LiveId" clId="{E96BDAB7-444C-439F-A1DA-E888D5D76814}" dt="2021-04-24T08:04:37.251" v="1730" actId="20577"/>
          <ac:spMkLst>
            <pc:docMk/>
            <pc:sldMk cId="570444187" sldId="366"/>
            <ac:spMk id="2" creationId="{EC96A1EA-588D-4CA1-9FB9-B9CFEE286444}"/>
          </ac:spMkLst>
        </pc:spChg>
      </pc:sldChg>
      <pc:sldChg chg="add del">
        <pc:chgData name="Lant Pritchett" userId="954996d555a756eb" providerId="LiveId" clId="{E96BDAB7-444C-439F-A1DA-E888D5D76814}" dt="2021-04-24T07:58:04.646" v="1502" actId="2696"/>
        <pc:sldMkLst>
          <pc:docMk/>
          <pc:sldMk cId="0" sldId="367"/>
        </pc:sldMkLst>
      </pc:sldChg>
      <pc:sldChg chg="add del">
        <pc:chgData name="Lant Pritchett" userId="954996d555a756eb" providerId="LiveId" clId="{E96BDAB7-444C-439F-A1DA-E888D5D76814}" dt="2021-04-24T08:01:12.887" v="1505" actId="2696"/>
        <pc:sldMkLst>
          <pc:docMk/>
          <pc:sldMk cId="692865790" sldId="368"/>
        </pc:sldMkLst>
      </pc:sldChg>
      <pc:sldChg chg="addSp modSp add mod">
        <pc:chgData name="Lant Pritchett" userId="954996d555a756eb" providerId="LiveId" clId="{E96BDAB7-444C-439F-A1DA-E888D5D76814}" dt="2021-04-24T08:13:17.563" v="1858" actId="14100"/>
        <pc:sldMkLst>
          <pc:docMk/>
          <pc:sldMk cId="4228406191" sldId="422"/>
        </pc:sldMkLst>
        <pc:spChg chg="add mod">
          <ac:chgData name="Lant Pritchett" userId="954996d555a756eb" providerId="LiveId" clId="{E96BDAB7-444C-439F-A1DA-E888D5D76814}" dt="2021-04-24T08:13:17.563" v="1858" actId="14100"/>
          <ac:spMkLst>
            <pc:docMk/>
            <pc:sldMk cId="4228406191" sldId="422"/>
            <ac:spMk id="7" creationId="{96A17508-1B4C-4F39-BAFF-1F8A361D3583}"/>
          </ac:spMkLst>
        </pc:spChg>
      </pc:sldChg>
      <pc:sldChg chg="addSp delSp modSp new mod modClrScheme chgLayout">
        <pc:chgData name="Lant Pritchett" userId="954996d555a756eb" providerId="LiveId" clId="{E96BDAB7-444C-439F-A1DA-E888D5D76814}" dt="2021-04-24T08:15:26.089" v="1959" actId="20577"/>
        <pc:sldMkLst>
          <pc:docMk/>
          <pc:sldMk cId="119920969" sldId="423"/>
        </pc:sldMkLst>
        <pc:spChg chg="del mod ord">
          <ac:chgData name="Lant Pritchett" userId="954996d555a756eb" providerId="LiveId" clId="{E96BDAB7-444C-439F-A1DA-E888D5D76814}" dt="2021-04-24T08:13:44.833" v="1859" actId="700"/>
          <ac:spMkLst>
            <pc:docMk/>
            <pc:sldMk cId="119920969" sldId="423"/>
            <ac:spMk id="2" creationId="{CD697BEF-C4C3-4769-8563-19C05C35C854}"/>
          </ac:spMkLst>
        </pc:spChg>
        <pc:spChg chg="del">
          <ac:chgData name="Lant Pritchett" userId="954996d555a756eb" providerId="LiveId" clId="{E96BDAB7-444C-439F-A1DA-E888D5D76814}" dt="2021-04-24T08:13:44.833" v="1859" actId="700"/>
          <ac:spMkLst>
            <pc:docMk/>
            <pc:sldMk cId="119920969" sldId="423"/>
            <ac:spMk id="3" creationId="{2AE475B2-CE6F-493E-AFC8-690B5CC1DEEA}"/>
          </ac:spMkLst>
        </pc:spChg>
        <pc:spChg chg="del">
          <ac:chgData name="Lant Pritchett" userId="954996d555a756eb" providerId="LiveId" clId="{E96BDAB7-444C-439F-A1DA-E888D5D76814}" dt="2021-04-24T08:13:44.833" v="1859" actId="700"/>
          <ac:spMkLst>
            <pc:docMk/>
            <pc:sldMk cId="119920969" sldId="423"/>
            <ac:spMk id="4" creationId="{C3D20412-F74B-4B22-819F-173BBD1F2541}"/>
          </ac:spMkLst>
        </pc:spChg>
        <pc:spChg chg="del">
          <ac:chgData name="Lant Pritchett" userId="954996d555a756eb" providerId="LiveId" clId="{E96BDAB7-444C-439F-A1DA-E888D5D76814}" dt="2021-04-24T08:13:44.833" v="1859" actId="700"/>
          <ac:spMkLst>
            <pc:docMk/>
            <pc:sldMk cId="119920969" sldId="423"/>
            <ac:spMk id="5" creationId="{E348DF59-08E1-4A51-83AE-2602DC49B809}"/>
          </ac:spMkLst>
        </pc:spChg>
        <pc:spChg chg="del">
          <ac:chgData name="Lant Pritchett" userId="954996d555a756eb" providerId="LiveId" clId="{E96BDAB7-444C-439F-A1DA-E888D5D76814}" dt="2021-04-24T08:13:44.833" v="1859" actId="700"/>
          <ac:spMkLst>
            <pc:docMk/>
            <pc:sldMk cId="119920969" sldId="423"/>
            <ac:spMk id="6" creationId="{7F4E32A2-5C50-44DE-BD55-A7B52F14720A}"/>
          </ac:spMkLst>
        </pc:spChg>
        <pc:spChg chg="add mod ord">
          <ac:chgData name="Lant Pritchett" userId="954996d555a756eb" providerId="LiveId" clId="{E96BDAB7-444C-439F-A1DA-E888D5D76814}" dt="2021-04-24T08:15:26.089" v="1959" actId="20577"/>
          <ac:spMkLst>
            <pc:docMk/>
            <pc:sldMk cId="119920969" sldId="423"/>
            <ac:spMk id="7" creationId="{4A192DB8-405C-455F-B7A3-D077103C8C08}"/>
          </ac:spMkLst>
        </pc:spChg>
        <pc:picChg chg="add mod">
          <ac:chgData name="Lant Pritchett" userId="954996d555a756eb" providerId="LiveId" clId="{E96BDAB7-444C-439F-A1DA-E888D5D76814}" dt="2021-04-24T08:15:02.630" v="1861" actId="14100"/>
          <ac:picMkLst>
            <pc:docMk/>
            <pc:sldMk cId="119920969" sldId="423"/>
            <ac:picMk id="1026" creationId="{5CE0B854-B5E5-41B2-8FC6-FE0B3CDA7D6F}"/>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pritch\Documents\Research\RemakingGovernance\Folk%20and%20the%20Formula\folkvsformula_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lpritch\Documents\Research\Education\devil%20figur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lpritch\Documents\Research\Education\devil%20figure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954996d555a756eb/Documents/Research/RemakingGovernance/PDIA%20BIG%20DECKS/karachi%20illustration%20capability.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954996d555a756eb/Documents/Research/RemakingGovernance/PDIA%20BIG%20DECKS/karachi%20illustration%20capability.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954996d555a756eb/Documents/Research/RemakingGovernance/PDIA%20BIG%20DECKS/karachi%20illustration%20capability.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Spandan%20Roy\Documents\IEG%20RA%202018-19\deals%20paper%203.0\Lant's%20mail\deals%20sc%20db%20quick%20deas%20dec%20corrected.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lpritch\Documents\Research\RemakingGovernance\Folk%20and%20the%20Formula\folkvsformula_graph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pritch\Documents\Research\Education\devil%20figur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pritch\Documents\Research\Education\devil%20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Percent of 10 misaddressed letters coming back to USA within 90 days (all</a:t>
            </a:r>
            <a:r>
              <a:rPr lang="en-US" baseline="0" dirty="0"/>
              <a:t> countries agree to return within 30 days)</a:t>
            </a:r>
            <a:endParaRPr lang="en-US" dirty="0"/>
          </a:p>
        </c:rich>
      </c:tx>
      <c:layout>
        <c:manualLayout>
          <c:xMode val="edge"/>
          <c:yMode val="edge"/>
          <c:x val="0.12805821291184435"/>
          <c:y val="8.712576226466694E-3"/>
        </c:manualLayout>
      </c:layout>
      <c:overlay val="0"/>
    </c:title>
    <c:autoTitleDeleted val="0"/>
    <c:plotArea>
      <c:layout/>
      <c:barChart>
        <c:barDir val="bar"/>
        <c:grouping val="clustered"/>
        <c:varyColors val="0"/>
        <c:ser>
          <c:idx val="0"/>
          <c:order val="0"/>
          <c:tx>
            <c:strRef>
              <c:f>Sheet2!$B$1</c:f>
              <c:strCache>
                <c:ptCount val="1"/>
                <c:pt idx="0">
                  <c:v>Percent of 10 misaddressed letters coming back to USA within 90 days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Sheet2!$A$2:$A$11</c:f>
              <c:strCache>
                <c:ptCount val="10"/>
                <c:pt idx="0">
                  <c:v>Czech Republic</c:v>
                </c:pt>
                <c:pt idx="1">
                  <c:v>Finland</c:v>
                </c:pt>
                <c:pt idx="2">
                  <c:v>Uruguay</c:v>
                </c:pt>
                <c:pt idx="3">
                  <c:v>Colombia</c:v>
                </c:pt>
                <c:pt idx="4">
                  <c:v>Top quartile by income</c:v>
                </c:pt>
                <c:pt idx="5">
                  <c:v>Second quartile by income</c:v>
                </c:pt>
                <c:pt idx="6">
                  <c:v>Third quartile by income</c:v>
                </c:pt>
                <c:pt idx="7">
                  <c:v>Lowest quartile</c:v>
                </c:pt>
                <c:pt idx="8">
                  <c:v>Bottom half of countries by years of schooling</c:v>
                </c:pt>
                <c:pt idx="9">
                  <c:v>Lowest 25 countries</c:v>
                </c:pt>
              </c:strCache>
            </c:strRef>
          </c:cat>
          <c:val>
            <c:numRef>
              <c:f>Sheet2!$B$2:$B$11</c:f>
              <c:numCache>
                <c:formatCode>General</c:formatCode>
                <c:ptCount val="10"/>
                <c:pt idx="0">
                  <c:v>100</c:v>
                </c:pt>
                <c:pt idx="1">
                  <c:v>90</c:v>
                </c:pt>
                <c:pt idx="2">
                  <c:v>90</c:v>
                </c:pt>
                <c:pt idx="3">
                  <c:v>90</c:v>
                </c:pt>
                <c:pt idx="4">
                  <c:v>60</c:v>
                </c:pt>
                <c:pt idx="5">
                  <c:v>43</c:v>
                </c:pt>
                <c:pt idx="6">
                  <c:v>30</c:v>
                </c:pt>
                <c:pt idx="7">
                  <c:v>9.2000000000000011</c:v>
                </c:pt>
                <c:pt idx="8">
                  <c:v>21.2</c:v>
                </c:pt>
                <c:pt idx="9">
                  <c:v>0</c:v>
                </c:pt>
              </c:numCache>
            </c:numRef>
          </c:val>
          <c:extLst>
            <c:ext xmlns:c16="http://schemas.microsoft.com/office/drawing/2014/chart" uri="{C3380CC4-5D6E-409C-BE32-E72D297353CC}">
              <c16:uniqueId val="{00000000-953A-41D0-B0BE-E9EDE820F6B6}"/>
            </c:ext>
          </c:extLst>
        </c:ser>
        <c:dLbls>
          <c:showLegendKey val="0"/>
          <c:showVal val="0"/>
          <c:showCatName val="0"/>
          <c:showSerName val="0"/>
          <c:showPercent val="0"/>
          <c:showBubbleSize val="0"/>
        </c:dLbls>
        <c:gapWidth val="150"/>
        <c:axId val="101148928"/>
        <c:axId val="101154816"/>
      </c:barChart>
      <c:catAx>
        <c:axId val="101148928"/>
        <c:scaling>
          <c:orientation val="minMax"/>
        </c:scaling>
        <c:delete val="0"/>
        <c:axPos val="l"/>
        <c:numFmt formatCode="General" sourceLinked="0"/>
        <c:majorTickMark val="out"/>
        <c:minorTickMark val="none"/>
        <c:tickLblPos val="nextTo"/>
        <c:txPr>
          <a:bodyPr/>
          <a:lstStyle/>
          <a:p>
            <a:pPr>
              <a:defRPr sz="1600"/>
            </a:pPr>
            <a:endParaRPr lang="en-US"/>
          </a:p>
        </c:txPr>
        <c:crossAx val="101154816"/>
        <c:crosses val="autoZero"/>
        <c:auto val="1"/>
        <c:lblAlgn val="ctr"/>
        <c:lblOffset val="100"/>
        <c:noMultiLvlLbl val="0"/>
      </c:catAx>
      <c:valAx>
        <c:axId val="101154816"/>
        <c:scaling>
          <c:orientation val="minMax"/>
          <c:max val="100"/>
        </c:scaling>
        <c:delete val="0"/>
        <c:axPos val="b"/>
        <c:majorGridlines/>
        <c:numFmt formatCode="General" sourceLinked="1"/>
        <c:majorTickMark val="out"/>
        <c:minorTickMark val="none"/>
        <c:tickLblPos val="nextTo"/>
        <c:crossAx val="101148928"/>
        <c:crosses val="autoZero"/>
        <c:crossBetween val="between"/>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Sheet1!$B$12</c:f>
              <c:strCache>
                <c:ptCount val="1"/>
                <c:pt idx="0">
                  <c:v>Percentage change in place of delivery</c:v>
                </c:pt>
              </c:strCache>
            </c:strRef>
          </c:tx>
          <c:invertIfNegative val="0"/>
          <c:cat>
            <c:strRef>
              <c:f>Sheet1!$A$13:$A$14</c:f>
              <c:strCache>
                <c:ptCount val="2"/>
                <c:pt idx="0">
                  <c:v>PHC</c:v>
                </c:pt>
                <c:pt idx="1">
                  <c:v>Large Hospital (Public or Private)</c:v>
                </c:pt>
              </c:strCache>
            </c:strRef>
          </c:cat>
          <c:val>
            <c:numRef>
              <c:f>Sheet1!$B$13:$B$14</c:f>
              <c:numCache>
                <c:formatCode>General</c:formatCode>
                <c:ptCount val="2"/>
                <c:pt idx="0">
                  <c:v>-0.27500000000000002</c:v>
                </c:pt>
                <c:pt idx="1">
                  <c:v>0.15501519756838905</c:v>
                </c:pt>
              </c:numCache>
            </c:numRef>
          </c:val>
          <c:extLst>
            <c:ext xmlns:c16="http://schemas.microsoft.com/office/drawing/2014/chart" uri="{C3380CC4-5D6E-409C-BE32-E72D297353CC}">
              <c16:uniqueId val="{00000000-5ABF-40AC-8766-439066ACFADC}"/>
            </c:ext>
          </c:extLst>
        </c:ser>
        <c:dLbls>
          <c:showLegendKey val="0"/>
          <c:showVal val="0"/>
          <c:showCatName val="0"/>
          <c:showSerName val="0"/>
          <c:showPercent val="0"/>
          <c:showBubbleSize val="0"/>
        </c:dLbls>
        <c:gapWidth val="150"/>
        <c:axId val="64516864"/>
        <c:axId val="64518784"/>
      </c:barChart>
      <c:catAx>
        <c:axId val="64516864"/>
        <c:scaling>
          <c:orientation val="minMax"/>
        </c:scaling>
        <c:delete val="0"/>
        <c:axPos val="b"/>
        <c:numFmt formatCode="General" sourceLinked="0"/>
        <c:majorTickMark val="out"/>
        <c:minorTickMark val="none"/>
        <c:tickLblPos val="nextTo"/>
        <c:crossAx val="64518784"/>
        <c:crosses val="autoZero"/>
        <c:auto val="1"/>
        <c:lblAlgn val="ctr"/>
        <c:lblOffset val="100"/>
        <c:noMultiLvlLbl val="0"/>
      </c:catAx>
      <c:valAx>
        <c:axId val="64518784"/>
        <c:scaling>
          <c:orientation val="minMax"/>
        </c:scaling>
        <c:delete val="0"/>
        <c:axPos val="l"/>
        <c:majorGridlines/>
        <c:numFmt formatCode="General" sourceLinked="1"/>
        <c:majorTickMark val="out"/>
        <c:minorTickMark val="none"/>
        <c:tickLblPos val="nextTo"/>
        <c:crossAx val="64516864"/>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Percentage improvement in birth</a:t>
            </a:r>
            <a:r>
              <a:rPr lang="en-US" baseline="0"/>
              <a:t> outcomes</a:t>
            </a:r>
            <a:endParaRPr lang="en-US"/>
          </a:p>
        </c:rich>
      </c:tx>
      <c:overlay val="0"/>
    </c:title>
    <c:autoTitleDeleted val="0"/>
    <c:plotArea>
      <c:layout/>
      <c:barChart>
        <c:barDir val="col"/>
        <c:grouping val="clustered"/>
        <c:varyColors val="0"/>
        <c:ser>
          <c:idx val="0"/>
          <c:order val="0"/>
          <c:tx>
            <c:strRef>
              <c:f>Sheet1!$B$8</c:f>
              <c:strCache>
                <c:ptCount val="1"/>
                <c:pt idx="0">
                  <c:v>Percentage improvement</c:v>
                </c:pt>
              </c:strCache>
            </c:strRef>
          </c:tx>
          <c:invertIfNegative val="0"/>
          <c:cat>
            <c:strRef>
              <c:f>Sheet1!$A$9:$A$10</c:f>
              <c:strCache>
                <c:ptCount val="2"/>
                <c:pt idx="0">
                  <c:v>Birthweight</c:v>
                </c:pt>
                <c:pt idx="1">
                  <c:v>Reduction in low birthweight</c:v>
                </c:pt>
              </c:strCache>
            </c:strRef>
          </c:cat>
          <c:val>
            <c:numRef>
              <c:f>Sheet1!$B$9:$B$10</c:f>
              <c:numCache>
                <c:formatCode>General</c:formatCode>
                <c:ptCount val="2"/>
                <c:pt idx="0">
                  <c:v>2.3638613861386135E-2</c:v>
                </c:pt>
                <c:pt idx="1">
                  <c:v>0.25998874507597075</c:v>
                </c:pt>
              </c:numCache>
            </c:numRef>
          </c:val>
          <c:extLst>
            <c:ext xmlns:c16="http://schemas.microsoft.com/office/drawing/2014/chart" uri="{C3380CC4-5D6E-409C-BE32-E72D297353CC}">
              <c16:uniqueId val="{00000000-4178-4926-9204-A964CC3648FE}"/>
            </c:ext>
          </c:extLst>
        </c:ser>
        <c:dLbls>
          <c:showLegendKey val="0"/>
          <c:showVal val="0"/>
          <c:showCatName val="0"/>
          <c:showSerName val="0"/>
          <c:showPercent val="0"/>
          <c:showBubbleSize val="0"/>
        </c:dLbls>
        <c:gapWidth val="150"/>
        <c:axId val="185675776"/>
        <c:axId val="185677312"/>
      </c:barChart>
      <c:catAx>
        <c:axId val="185675776"/>
        <c:scaling>
          <c:orientation val="minMax"/>
        </c:scaling>
        <c:delete val="0"/>
        <c:axPos val="b"/>
        <c:numFmt formatCode="General" sourceLinked="0"/>
        <c:majorTickMark val="out"/>
        <c:minorTickMark val="none"/>
        <c:tickLblPos val="nextTo"/>
        <c:crossAx val="185677312"/>
        <c:crosses val="autoZero"/>
        <c:auto val="1"/>
        <c:lblAlgn val="ctr"/>
        <c:lblOffset val="100"/>
        <c:noMultiLvlLbl val="0"/>
      </c:catAx>
      <c:valAx>
        <c:axId val="185677312"/>
        <c:scaling>
          <c:orientation val="minMax"/>
        </c:scaling>
        <c:delete val="0"/>
        <c:axPos val="l"/>
        <c:majorGridlines/>
        <c:numFmt formatCode="General" sourceLinked="1"/>
        <c:majorTickMark val="out"/>
        <c:minorTickMark val="none"/>
        <c:tickLblPos val="nextTo"/>
        <c:crossAx val="1856757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410073932871"/>
          <c:y val="1.8931560326419128E-2"/>
          <c:w val="0.81677025437459905"/>
          <c:h val="0.80903645129387602"/>
        </c:manualLayout>
      </c:layout>
      <c:scatterChart>
        <c:scatterStyle val="lineMarker"/>
        <c:varyColors val="0"/>
        <c:ser>
          <c:idx val="0"/>
          <c:order val="0"/>
          <c:tx>
            <c:strRef>
              <c:f>Sheet1!$D$5</c:f>
              <c:strCache>
                <c:ptCount val="1"/>
                <c:pt idx="0">
                  <c:v>Outcome (quadratic)</c:v>
                </c:pt>
              </c:strCache>
            </c:strRef>
          </c:tx>
          <c:spPr>
            <a:ln w="25400" cap="rnd">
              <a:noFill/>
              <a:round/>
            </a:ln>
            <a:effectLst/>
          </c:spPr>
          <c:marker>
            <c:symbol val="circle"/>
            <c:size val="5"/>
            <c:spPr>
              <a:solidFill>
                <a:schemeClr val="accent1"/>
              </a:solidFill>
              <a:ln w="9525">
                <a:solidFill>
                  <a:schemeClr val="accent1"/>
                </a:solidFill>
              </a:ln>
              <a:effectLst/>
            </c:spPr>
          </c:marker>
          <c:xVal>
            <c:numRef>
              <c:f>Sheet1!$C$6:$C$55</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Sheet1!$D$6:$D$55</c:f>
              <c:numCache>
                <c:formatCode>General</c:formatCode>
                <c:ptCount val="50"/>
                <c:pt idx="0">
                  <c:v>670.4</c:v>
                </c:pt>
                <c:pt idx="1">
                  <c:v>1283.2</c:v>
                </c:pt>
                <c:pt idx="2">
                  <c:v>1840.8</c:v>
                </c:pt>
                <c:pt idx="3">
                  <c:v>2345.6</c:v>
                </c:pt>
                <c:pt idx="4">
                  <c:v>2800</c:v>
                </c:pt>
                <c:pt idx="5">
                  <c:v>3206.4</c:v>
                </c:pt>
                <c:pt idx="6">
                  <c:v>3567.2</c:v>
                </c:pt>
                <c:pt idx="7">
                  <c:v>3884.8</c:v>
                </c:pt>
                <c:pt idx="8">
                  <c:v>4161.6000000000004</c:v>
                </c:pt>
                <c:pt idx="9">
                  <c:v>4400</c:v>
                </c:pt>
                <c:pt idx="10">
                  <c:v>4602.3999999999996</c:v>
                </c:pt>
                <c:pt idx="11">
                  <c:v>4771.2</c:v>
                </c:pt>
                <c:pt idx="12">
                  <c:v>4908.8</c:v>
                </c:pt>
                <c:pt idx="13">
                  <c:v>5017.6000000000004</c:v>
                </c:pt>
                <c:pt idx="14">
                  <c:v>5100</c:v>
                </c:pt>
                <c:pt idx="15">
                  <c:v>5158.3999999999996</c:v>
                </c:pt>
                <c:pt idx="16">
                  <c:v>5195.2</c:v>
                </c:pt>
                <c:pt idx="17">
                  <c:v>5212.8</c:v>
                </c:pt>
                <c:pt idx="18">
                  <c:v>5213.6000000000004</c:v>
                </c:pt>
                <c:pt idx="19">
                  <c:v>5200</c:v>
                </c:pt>
                <c:pt idx="20">
                  <c:v>5174.3999999999996</c:v>
                </c:pt>
                <c:pt idx="21">
                  <c:v>5139.2</c:v>
                </c:pt>
                <c:pt idx="22">
                  <c:v>5096.8</c:v>
                </c:pt>
                <c:pt idx="23">
                  <c:v>5049.6000000000004</c:v>
                </c:pt>
                <c:pt idx="24">
                  <c:v>5000</c:v>
                </c:pt>
                <c:pt idx="25">
                  <c:v>4950.4000000000005</c:v>
                </c:pt>
                <c:pt idx="26">
                  <c:v>4903.2000000000007</c:v>
                </c:pt>
                <c:pt idx="27">
                  <c:v>4860.8000000000011</c:v>
                </c:pt>
                <c:pt idx="28">
                  <c:v>4825.6000000000004</c:v>
                </c:pt>
                <c:pt idx="29">
                  <c:v>4800</c:v>
                </c:pt>
                <c:pt idx="30">
                  <c:v>4786.4000000000015</c:v>
                </c:pt>
                <c:pt idx="31">
                  <c:v>4787.2000000000007</c:v>
                </c:pt>
                <c:pt idx="32">
                  <c:v>4804.8000000000011</c:v>
                </c:pt>
                <c:pt idx="33">
                  <c:v>4841.6000000000004</c:v>
                </c:pt>
                <c:pt idx="34">
                  <c:v>4900</c:v>
                </c:pt>
                <c:pt idx="35">
                  <c:v>4982.4000000000015</c:v>
                </c:pt>
                <c:pt idx="36">
                  <c:v>5091.2000000000007</c:v>
                </c:pt>
                <c:pt idx="37">
                  <c:v>5228.8000000000029</c:v>
                </c:pt>
                <c:pt idx="38">
                  <c:v>5397.6000000000022</c:v>
                </c:pt>
                <c:pt idx="39">
                  <c:v>5600</c:v>
                </c:pt>
                <c:pt idx="40">
                  <c:v>5838.4000000000015</c:v>
                </c:pt>
                <c:pt idx="41">
                  <c:v>6115.2000000000007</c:v>
                </c:pt>
                <c:pt idx="42">
                  <c:v>6432.8000000000029</c:v>
                </c:pt>
                <c:pt idx="43">
                  <c:v>6793.5999999999985</c:v>
                </c:pt>
                <c:pt idx="44">
                  <c:v>7200</c:v>
                </c:pt>
                <c:pt idx="45">
                  <c:v>7654.4000000000015</c:v>
                </c:pt>
                <c:pt idx="46">
                  <c:v>8159.2000000000044</c:v>
                </c:pt>
                <c:pt idx="47">
                  <c:v>8716.8000000000029</c:v>
                </c:pt>
                <c:pt idx="48">
                  <c:v>9329.6000000000058</c:v>
                </c:pt>
                <c:pt idx="49">
                  <c:v>10000</c:v>
                </c:pt>
              </c:numCache>
            </c:numRef>
          </c:yVal>
          <c:smooth val="0"/>
          <c:extLst>
            <c:ext xmlns:c16="http://schemas.microsoft.com/office/drawing/2014/chart" uri="{C3380CC4-5D6E-409C-BE32-E72D297353CC}">
              <c16:uniqueId val="{00000000-1369-440B-A23C-C351E7A90BC6}"/>
            </c:ext>
          </c:extLst>
        </c:ser>
        <c:dLbls>
          <c:showLegendKey val="0"/>
          <c:showVal val="0"/>
          <c:showCatName val="0"/>
          <c:showSerName val="0"/>
          <c:showPercent val="0"/>
          <c:showBubbleSize val="0"/>
        </c:dLbls>
        <c:axId val="99584527"/>
        <c:axId val="99591599"/>
      </c:scatterChart>
      <c:valAx>
        <c:axId val="9958452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Policy Design Parameter (</a:t>
                </a:r>
                <a:r>
                  <a:rPr lang="el-GR" dirty="0">
                    <a:latin typeface="Times New Roman" panose="02020603050405020304" pitchFamily="18" charset="0"/>
                    <a:cs typeface="Times New Roman" panose="02020603050405020304" pitchFamily="18" charset="0"/>
                  </a:rPr>
                  <a:t>δ</a:t>
                </a:r>
                <a:r>
                  <a:rPr lang="en-US" dirty="0">
                    <a:latin typeface="Times New Roman" panose="02020603050405020304" pitchFamily="18" charset="0"/>
                    <a:cs typeface="Times New Roman" panose="02020603050405020304" pitchFamily="18" charset="0"/>
                  </a:rPr>
                  <a:t>)</a:t>
                </a:r>
                <a:endParaRPr lang="en-US" dirty="0"/>
              </a:p>
            </c:rich>
          </c:tx>
          <c:layout>
            <c:manualLayout>
              <c:xMode val="edge"/>
              <c:yMode val="edge"/>
              <c:x val="0.42944793959114624"/>
              <c:y val="0.883800034087936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591599"/>
        <c:crosses val="autoZero"/>
        <c:crossBetween val="midCat"/>
      </c:valAx>
      <c:valAx>
        <c:axId val="995915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Outcome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58452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Sheet1!$D$5</c:f>
              <c:strCache>
                <c:ptCount val="1"/>
                <c:pt idx="0">
                  <c:v>Outcome (quadratic)</c:v>
                </c:pt>
              </c:strCache>
            </c:strRef>
          </c:tx>
          <c:spPr>
            <a:ln w="25400" cap="rnd">
              <a:noFill/>
              <a:round/>
            </a:ln>
            <a:effectLst/>
          </c:spPr>
          <c:marker>
            <c:symbol val="circle"/>
            <c:size val="5"/>
            <c:spPr>
              <a:solidFill>
                <a:schemeClr val="accent1"/>
              </a:solidFill>
              <a:ln w="9525">
                <a:solidFill>
                  <a:schemeClr val="accent1"/>
                </a:solidFill>
              </a:ln>
              <a:effectLst/>
            </c:spPr>
          </c:marker>
          <c:xVal>
            <c:numRef>
              <c:f>Sheet1!$C$6:$C$55</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Sheet1!$D$6:$D$55</c:f>
              <c:numCache>
                <c:formatCode>General</c:formatCode>
                <c:ptCount val="50"/>
                <c:pt idx="0">
                  <c:v>670.4</c:v>
                </c:pt>
                <c:pt idx="1">
                  <c:v>1283.2</c:v>
                </c:pt>
                <c:pt idx="2">
                  <c:v>1840.8</c:v>
                </c:pt>
                <c:pt idx="3">
                  <c:v>2345.6</c:v>
                </c:pt>
                <c:pt idx="4">
                  <c:v>2800</c:v>
                </c:pt>
                <c:pt idx="5">
                  <c:v>3206.4</c:v>
                </c:pt>
                <c:pt idx="6">
                  <c:v>3567.2</c:v>
                </c:pt>
                <c:pt idx="7">
                  <c:v>3884.8</c:v>
                </c:pt>
                <c:pt idx="8">
                  <c:v>4161.6000000000004</c:v>
                </c:pt>
                <c:pt idx="9">
                  <c:v>4400</c:v>
                </c:pt>
                <c:pt idx="10">
                  <c:v>4602.3999999999996</c:v>
                </c:pt>
                <c:pt idx="11">
                  <c:v>4771.2</c:v>
                </c:pt>
                <c:pt idx="12">
                  <c:v>4908.8</c:v>
                </c:pt>
                <c:pt idx="13">
                  <c:v>5017.6000000000004</c:v>
                </c:pt>
                <c:pt idx="14">
                  <c:v>5100</c:v>
                </c:pt>
                <c:pt idx="15">
                  <c:v>5158.3999999999996</c:v>
                </c:pt>
                <c:pt idx="16">
                  <c:v>5195.2</c:v>
                </c:pt>
                <c:pt idx="17">
                  <c:v>5212.8</c:v>
                </c:pt>
                <c:pt idx="18">
                  <c:v>5213.6000000000004</c:v>
                </c:pt>
                <c:pt idx="19">
                  <c:v>5200</c:v>
                </c:pt>
                <c:pt idx="20">
                  <c:v>5174.3999999999996</c:v>
                </c:pt>
                <c:pt idx="21">
                  <c:v>5139.2</c:v>
                </c:pt>
                <c:pt idx="22">
                  <c:v>5096.8</c:v>
                </c:pt>
                <c:pt idx="23">
                  <c:v>5049.6000000000004</c:v>
                </c:pt>
                <c:pt idx="24">
                  <c:v>5000</c:v>
                </c:pt>
                <c:pt idx="25">
                  <c:v>4950.4000000000005</c:v>
                </c:pt>
                <c:pt idx="26">
                  <c:v>4903.2000000000007</c:v>
                </c:pt>
                <c:pt idx="27">
                  <c:v>4860.8000000000011</c:v>
                </c:pt>
                <c:pt idx="28">
                  <c:v>4825.6000000000004</c:v>
                </c:pt>
                <c:pt idx="29">
                  <c:v>4800</c:v>
                </c:pt>
                <c:pt idx="30">
                  <c:v>4786.4000000000015</c:v>
                </c:pt>
                <c:pt idx="31">
                  <c:v>4787.2000000000007</c:v>
                </c:pt>
                <c:pt idx="32">
                  <c:v>4804.8000000000011</c:v>
                </c:pt>
                <c:pt idx="33">
                  <c:v>4841.6000000000004</c:v>
                </c:pt>
                <c:pt idx="34">
                  <c:v>4900</c:v>
                </c:pt>
                <c:pt idx="35">
                  <c:v>4982.4000000000015</c:v>
                </c:pt>
                <c:pt idx="36">
                  <c:v>5091.2000000000007</c:v>
                </c:pt>
                <c:pt idx="37">
                  <c:v>5228.8000000000029</c:v>
                </c:pt>
                <c:pt idx="38">
                  <c:v>5397.6000000000022</c:v>
                </c:pt>
                <c:pt idx="39">
                  <c:v>5600</c:v>
                </c:pt>
                <c:pt idx="40">
                  <c:v>5838.4000000000015</c:v>
                </c:pt>
                <c:pt idx="41">
                  <c:v>6115.2000000000007</c:v>
                </c:pt>
                <c:pt idx="42">
                  <c:v>6432.8000000000029</c:v>
                </c:pt>
                <c:pt idx="43">
                  <c:v>6793.5999999999985</c:v>
                </c:pt>
                <c:pt idx="44">
                  <c:v>7200</c:v>
                </c:pt>
                <c:pt idx="45">
                  <c:v>7654.4000000000015</c:v>
                </c:pt>
                <c:pt idx="46">
                  <c:v>8159.2000000000044</c:v>
                </c:pt>
                <c:pt idx="47">
                  <c:v>8716.8000000000029</c:v>
                </c:pt>
                <c:pt idx="48">
                  <c:v>9329.6000000000058</c:v>
                </c:pt>
                <c:pt idx="49">
                  <c:v>10000</c:v>
                </c:pt>
              </c:numCache>
            </c:numRef>
          </c:yVal>
          <c:smooth val="0"/>
          <c:extLst>
            <c:ext xmlns:c16="http://schemas.microsoft.com/office/drawing/2014/chart" uri="{C3380CC4-5D6E-409C-BE32-E72D297353CC}">
              <c16:uniqueId val="{00000000-164D-4D97-801C-33C8B628EC3E}"/>
            </c:ext>
          </c:extLst>
        </c:ser>
        <c:dLbls>
          <c:showLegendKey val="0"/>
          <c:showVal val="0"/>
          <c:showCatName val="0"/>
          <c:showSerName val="0"/>
          <c:showPercent val="0"/>
          <c:showBubbleSize val="0"/>
        </c:dLbls>
        <c:axId val="99584527"/>
        <c:axId val="99591599"/>
      </c:scatterChart>
      <c:valAx>
        <c:axId val="9958452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 Policy</a:t>
                </a:r>
                <a:r>
                  <a:rPr lang="en-US" baseline="0" dirty="0"/>
                  <a:t> Design Parameter (</a:t>
                </a:r>
                <a:r>
                  <a:rPr lang="el-GR" baseline="0" dirty="0">
                    <a:latin typeface="Times New Roman" panose="02020603050405020304" pitchFamily="18" charset="0"/>
                    <a:cs typeface="Times New Roman" panose="02020603050405020304" pitchFamily="18" charset="0"/>
                  </a:rPr>
                  <a:t>δ</a:t>
                </a:r>
                <a:r>
                  <a:rPr lang="en-US" baseline="0" dirty="0">
                    <a:latin typeface="Times New Roman" panose="02020603050405020304" pitchFamily="18" charset="0"/>
                    <a:cs typeface="Times New Roman" panose="02020603050405020304" pitchFamily="18" charset="0"/>
                  </a:rPr>
                  <a:t>)</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591599"/>
        <c:crosses val="autoZero"/>
        <c:crossBetween val="midCat"/>
      </c:valAx>
      <c:valAx>
        <c:axId val="995915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Outcome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58452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29855962480304"/>
          <c:y val="1.8931537304094644E-2"/>
          <c:w val="0.81677025437459905"/>
          <c:h val="0.80903645129387602"/>
        </c:manualLayout>
      </c:layout>
      <c:scatterChart>
        <c:scatterStyle val="lineMarker"/>
        <c:varyColors val="0"/>
        <c:ser>
          <c:idx val="0"/>
          <c:order val="0"/>
          <c:tx>
            <c:strRef>
              <c:f>Sheet1!$D$5</c:f>
              <c:strCache>
                <c:ptCount val="1"/>
                <c:pt idx="0">
                  <c:v>Outcome (quadratic)</c:v>
                </c:pt>
              </c:strCache>
            </c:strRef>
          </c:tx>
          <c:spPr>
            <a:ln w="25400" cap="rnd">
              <a:noFill/>
              <a:round/>
            </a:ln>
            <a:effectLst/>
          </c:spPr>
          <c:marker>
            <c:symbol val="circle"/>
            <c:size val="5"/>
            <c:spPr>
              <a:solidFill>
                <a:schemeClr val="accent1"/>
              </a:solidFill>
              <a:ln w="9525">
                <a:solidFill>
                  <a:schemeClr val="accent1"/>
                </a:solidFill>
              </a:ln>
              <a:effectLst/>
            </c:spPr>
          </c:marker>
          <c:xVal>
            <c:numRef>
              <c:f>Sheet1!$C$6:$C$55</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Sheet1!$D$6:$D$55</c:f>
              <c:numCache>
                <c:formatCode>General</c:formatCode>
                <c:ptCount val="50"/>
                <c:pt idx="0">
                  <c:v>670.4</c:v>
                </c:pt>
                <c:pt idx="1">
                  <c:v>1283.2</c:v>
                </c:pt>
                <c:pt idx="2">
                  <c:v>1840.8</c:v>
                </c:pt>
                <c:pt idx="3">
                  <c:v>2345.6</c:v>
                </c:pt>
                <c:pt idx="4">
                  <c:v>2800</c:v>
                </c:pt>
                <c:pt idx="5">
                  <c:v>3206.4</c:v>
                </c:pt>
                <c:pt idx="6">
                  <c:v>3567.2</c:v>
                </c:pt>
                <c:pt idx="7">
                  <c:v>3884.8</c:v>
                </c:pt>
                <c:pt idx="8">
                  <c:v>4161.6000000000004</c:v>
                </c:pt>
                <c:pt idx="9">
                  <c:v>4400</c:v>
                </c:pt>
                <c:pt idx="10">
                  <c:v>4602.3999999999996</c:v>
                </c:pt>
                <c:pt idx="11">
                  <c:v>4771.2</c:v>
                </c:pt>
                <c:pt idx="12">
                  <c:v>4908.8</c:v>
                </c:pt>
                <c:pt idx="13">
                  <c:v>5017.6000000000004</c:v>
                </c:pt>
                <c:pt idx="14">
                  <c:v>5100</c:v>
                </c:pt>
                <c:pt idx="15">
                  <c:v>5158.3999999999996</c:v>
                </c:pt>
                <c:pt idx="16">
                  <c:v>5195.2</c:v>
                </c:pt>
                <c:pt idx="17">
                  <c:v>5212.8</c:v>
                </c:pt>
                <c:pt idx="18">
                  <c:v>5213.6000000000004</c:v>
                </c:pt>
                <c:pt idx="19">
                  <c:v>5200</c:v>
                </c:pt>
                <c:pt idx="20">
                  <c:v>5174.3999999999996</c:v>
                </c:pt>
                <c:pt idx="21">
                  <c:v>5139.2</c:v>
                </c:pt>
                <c:pt idx="22">
                  <c:v>5096.8</c:v>
                </c:pt>
                <c:pt idx="23">
                  <c:v>5049.6000000000004</c:v>
                </c:pt>
                <c:pt idx="24">
                  <c:v>5000</c:v>
                </c:pt>
                <c:pt idx="25">
                  <c:v>4950.4000000000005</c:v>
                </c:pt>
                <c:pt idx="26">
                  <c:v>4903.2000000000007</c:v>
                </c:pt>
                <c:pt idx="27">
                  <c:v>4860.8000000000011</c:v>
                </c:pt>
                <c:pt idx="28">
                  <c:v>4825.6000000000004</c:v>
                </c:pt>
                <c:pt idx="29">
                  <c:v>4800</c:v>
                </c:pt>
                <c:pt idx="30">
                  <c:v>4786.4000000000015</c:v>
                </c:pt>
                <c:pt idx="31">
                  <c:v>4787.2000000000007</c:v>
                </c:pt>
                <c:pt idx="32">
                  <c:v>4804.8000000000011</c:v>
                </c:pt>
                <c:pt idx="33">
                  <c:v>4841.6000000000004</c:v>
                </c:pt>
                <c:pt idx="34">
                  <c:v>4900</c:v>
                </c:pt>
                <c:pt idx="35">
                  <c:v>4982.4000000000015</c:v>
                </c:pt>
                <c:pt idx="36">
                  <c:v>5091.2000000000007</c:v>
                </c:pt>
                <c:pt idx="37">
                  <c:v>5228.8000000000029</c:v>
                </c:pt>
                <c:pt idx="38">
                  <c:v>5397.6000000000022</c:v>
                </c:pt>
                <c:pt idx="39">
                  <c:v>5600</c:v>
                </c:pt>
                <c:pt idx="40">
                  <c:v>5838.4000000000015</c:v>
                </c:pt>
                <c:pt idx="41">
                  <c:v>6115.2000000000007</c:v>
                </c:pt>
                <c:pt idx="42">
                  <c:v>6432.8000000000029</c:v>
                </c:pt>
                <c:pt idx="43">
                  <c:v>6793.5999999999985</c:v>
                </c:pt>
                <c:pt idx="44">
                  <c:v>7200</c:v>
                </c:pt>
                <c:pt idx="45">
                  <c:v>7654.4000000000015</c:v>
                </c:pt>
                <c:pt idx="46">
                  <c:v>8159.2000000000044</c:v>
                </c:pt>
                <c:pt idx="47">
                  <c:v>8716.8000000000029</c:v>
                </c:pt>
                <c:pt idx="48">
                  <c:v>9329.6000000000058</c:v>
                </c:pt>
                <c:pt idx="49">
                  <c:v>10000</c:v>
                </c:pt>
              </c:numCache>
            </c:numRef>
          </c:yVal>
          <c:smooth val="0"/>
          <c:extLst>
            <c:ext xmlns:c16="http://schemas.microsoft.com/office/drawing/2014/chart" uri="{C3380CC4-5D6E-409C-BE32-E72D297353CC}">
              <c16:uniqueId val="{00000000-1369-440B-A23C-C351E7A90BC6}"/>
            </c:ext>
          </c:extLst>
        </c:ser>
        <c:dLbls>
          <c:showLegendKey val="0"/>
          <c:showVal val="0"/>
          <c:showCatName val="0"/>
          <c:showSerName val="0"/>
          <c:showPercent val="0"/>
          <c:showBubbleSize val="0"/>
        </c:dLbls>
        <c:axId val="99584527"/>
        <c:axId val="99591599"/>
      </c:scatterChart>
      <c:valAx>
        <c:axId val="9958452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Policy Design Parameter (</a:t>
                </a:r>
                <a:r>
                  <a:rPr lang="el-GR" dirty="0">
                    <a:latin typeface="Times New Roman" panose="02020603050405020304" pitchFamily="18" charset="0"/>
                    <a:cs typeface="Times New Roman" panose="02020603050405020304" pitchFamily="18" charset="0"/>
                  </a:rPr>
                  <a:t>δ</a:t>
                </a:r>
                <a:r>
                  <a:rPr lang="en-US" dirty="0">
                    <a:latin typeface="Times New Roman" panose="02020603050405020304" pitchFamily="18" charset="0"/>
                    <a:cs typeface="Times New Roman" panose="02020603050405020304" pitchFamily="18" charset="0"/>
                  </a:rPr>
                  <a:t>)</a:t>
                </a:r>
                <a:endParaRPr lang="en-US" dirty="0"/>
              </a:p>
            </c:rich>
          </c:tx>
          <c:layout>
            <c:manualLayout>
              <c:xMode val="edge"/>
              <c:yMode val="edge"/>
              <c:x val="0.42944793959114624"/>
              <c:y val="0.883800034087936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591599"/>
        <c:crosses val="autoZero"/>
        <c:crossBetween val="midCat"/>
      </c:valAx>
      <c:valAx>
        <c:axId val="995915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Outcome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58452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561329833770794"/>
          <c:y val="5.1400554097404488E-2"/>
          <c:w val="0.41448272090988658"/>
          <c:h val="0.8272798191892683"/>
        </c:manualLayout>
      </c:layout>
      <c:scatterChart>
        <c:scatterStyle val="smoothMarker"/>
        <c:varyColors val="0"/>
        <c:ser>
          <c:idx val="0"/>
          <c:order val="0"/>
          <c:tx>
            <c:strRef>
              <c:f>'[deals sc db quick deas dec corrected.xlsx]quick deas'!$C$33</c:f>
              <c:strCache>
                <c:ptCount val="1"/>
                <c:pt idx="0">
                  <c:v>Linear</c:v>
                </c:pt>
              </c:strCache>
            </c:strRef>
          </c:tx>
          <c:marker>
            <c:symbol val="none"/>
          </c:marker>
          <c:xVal>
            <c:numRef>
              <c:f>'[deals sc db quick deas dec corrected.xlsx]quick deas'!$B$34:$B$43</c:f>
              <c:numCache>
                <c:formatCode>General</c:formatCode>
                <c:ptCount val="10"/>
                <c:pt idx="0">
                  <c:v>0</c:v>
                </c:pt>
                <c:pt idx="1">
                  <c:v>1</c:v>
                </c:pt>
                <c:pt idx="2">
                  <c:v>2</c:v>
                </c:pt>
                <c:pt idx="3">
                  <c:v>3</c:v>
                </c:pt>
                <c:pt idx="4">
                  <c:v>4</c:v>
                </c:pt>
                <c:pt idx="5">
                  <c:v>5</c:v>
                </c:pt>
                <c:pt idx="6">
                  <c:v>6</c:v>
                </c:pt>
                <c:pt idx="7">
                  <c:v>7</c:v>
                </c:pt>
                <c:pt idx="8">
                  <c:v>8</c:v>
                </c:pt>
                <c:pt idx="9">
                  <c:v>9</c:v>
                </c:pt>
              </c:numCache>
            </c:numRef>
          </c:xVal>
          <c:yVal>
            <c:numRef>
              <c:f>'[deals sc db quick deas dec corrected.xlsx]quick deas'!$C$34:$C$43</c:f>
              <c:numCache>
                <c:formatCode>General</c:formatCode>
                <c:ptCount val="10"/>
                <c:pt idx="0">
                  <c:v>-7.9906800000000002</c:v>
                </c:pt>
                <c:pt idx="1">
                  <c:v>-7.9906800000000002</c:v>
                </c:pt>
                <c:pt idx="2">
                  <c:v>-7.9906800000000002</c:v>
                </c:pt>
                <c:pt idx="3">
                  <c:v>-7.9906800000000002</c:v>
                </c:pt>
                <c:pt idx="4">
                  <c:v>-7.9906800000000002</c:v>
                </c:pt>
                <c:pt idx="5">
                  <c:v>-7.9906800000000002</c:v>
                </c:pt>
                <c:pt idx="6">
                  <c:v>-7.9906800000000002</c:v>
                </c:pt>
                <c:pt idx="7">
                  <c:v>-7.9906800000000002</c:v>
                </c:pt>
                <c:pt idx="8">
                  <c:v>-7.9906800000000002</c:v>
                </c:pt>
                <c:pt idx="9">
                  <c:v>-7.9906800000000002</c:v>
                </c:pt>
              </c:numCache>
            </c:numRef>
          </c:yVal>
          <c:smooth val="1"/>
          <c:extLst>
            <c:ext xmlns:c16="http://schemas.microsoft.com/office/drawing/2014/chart" uri="{C3380CC4-5D6E-409C-BE32-E72D297353CC}">
              <c16:uniqueId val="{00000000-E75F-4C1F-ABB6-A0F6DB33CC4B}"/>
            </c:ext>
          </c:extLst>
        </c:ser>
        <c:ser>
          <c:idx val="1"/>
          <c:order val="1"/>
          <c:tx>
            <c:strRef>
              <c:f>'[deals sc db quick deas dec corrected.xlsx]quick deas'!$D$33</c:f>
              <c:strCache>
                <c:ptCount val="1"/>
                <c:pt idx="0">
                  <c:v>Interactive, linear in DB</c:v>
                </c:pt>
              </c:strCache>
            </c:strRef>
          </c:tx>
          <c:marker>
            <c:symbol val="none"/>
          </c:marker>
          <c:xVal>
            <c:numRef>
              <c:f>'[deals sc db quick deas dec corrected.xlsx]quick deas'!$B$34:$B$43</c:f>
              <c:numCache>
                <c:formatCode>General</c:formatCode>
                <c:ptCount val="10"/>
                <c:pt idx="0">
                  <c:v>0</c:v>
                </c:pt>
                <c:pt idx="1">
                  <c:v>1</c:v>
                </c:pt>
                <c:pt idx="2">
                  <c:v>2</c:v>
                </c:pt>
                <c:pt idx="3">
                  <c:v>3</c:v>
                </c:pt>
                <c:pt idx="4">
                  <c:v>4</c:v>
                </c:pt>
                <c:pt idx="5">
                  <c:v>5</c:v>
                </c:pt>
                <c:pt idx="6">
                  <c:v>6</c:v>
                </c:pt>
                <c:pt idx="7">
                  <c:v>7</c:v>
                </c:pt>
                <c:pt idx="8">
                  <c:v>8</c:v>
                </c:pt>
                <c:pt idx="9">
                  <c:v>9</c:v>
                </c:pt>
              </c:numCache>
            </c:numRef>
          </c:xVal>
          <c:yVal>
            <c:numRef>
              <c:f>'[deals sc db quick deas dec corrected.xlsx]quick deas'!$D$34:$D$43</c:f>
              <c:numCache>
                <c:formatCode>General</c:formatCode>
                <c:ptCount val="10"/>
                <c:pt idx="0">
                  <c:v>7.2882100000000003</c:v>
                </c:pt>
                <c:pt idx="1">
                  <c:v>4.4521700000000006</c:v>
                </c:pt>
                <c:pt idx="2">
                  <c:v>1.6161300000000003</c:v>
                </c:pt>
                <c:pt idx="3">
                  <c:v>-1.2199099999999992</c:v>
                </c:pt>
                <c:pt idx="4">
                  <c:v>-4.0559500000000002</c:v>
                </c:pt>
                <c:pt idx="5">
                  <c:v>-6.8919900000000007</c:v>
                </c:pt>
                <c:pt idx="6">
                  <c:v>-9.7280299999999986</c:v>
                </c:pt>
                <c:pt idx="7">
                  <c:v>-12.564069999999999</c:v>
                </c:pt>
                <c:pt idx="8">
                  <c:v>-15.40011</c:v>
                </c:pt>
                <c:pt idx="9">
                  <c:v>-18.236150000000002</c:v>
                </c:pt>
              </c:numCache>
            </c:numRef>
          </c:yVal>
          <c:smooth val="1"/>
          <c:extLst>
            <c:ext xmlns:c16="http://schemas.microsoft.com/office/drawing/2014/chart" uri="{C3380CC4-5D6E-409C-BE32-E72D297353CC}">
              <c16:uniqueId val="{00000001-E75F-4C1F-ABB6-A0F6DB33CC4B}"/>
            </c:ext>
          </c:extLst>
        </c:ser>
        <c:ser>
          <c:idx val="2"/>
          <c:order val="2"/>
          <c:tx>
            <c:strRef>
              <c:f>'[deals sc db quick deas dec corrected.xlsx]quick deas'!$E$33</c:f>
              <c:strCache>
                <c:ptCount val="1"/>
                <c:pt idx="0">
                  <c:v>Interactive, DB below median</c:v>
                </c:pt>
              </c:strCache>
            </c:strRef>
          </c:tx>
          <c:marker>
            <c:symbol val="none"/>
          </c:marker>
          <c:xVal>
            <c:numRef>
              <c:f>'[deals sc db quick deas dec corrected.xlsx]quick deas'!$B$34:$B$43</c:f>
              <c:numCache>
                <c:formatCode>General</c:formatCode>
                <c:ptCount val="10"/>
                <c:pt idx="0">
                  <c:v>0</c:v>
                </c:pt>
                <c:pt idx="1">
                  <c:v>1</c:v>
                </c:pt>
                <c:pt idx="2">
                  <c:v>2</c:v>
                </c:pt>
                <c:pt idx="3">
                  <c:v>3</c:v>
                </c:pt>
                <c:pt idx="4">
                  <c:v>4</c:v>
                </c:pt>
                <c:pt idx="5">
                  <c:v>5</c:v>
                </c:pt>
                <c:pt idx="6">
                  <c:v>6</c:v>
                </c:pt>
                <c:pt idx="7">
                  <c:v>7</c:v>
                </c:pt>
                <c:pt idx="8">
                  <c:v>8</c:v>
                </c:pt>
                <c:pt idx="9">
                  <c:v>9</c:v>
                </c:pt>
              </c:numCache>
            </c:numRef>
          </c:xVal>
          <c:yVal>
            <c:numRef>
              <c:f>'[deals sc db quick deas dec corrected.xlsx]quick deas'!$E$34:$E$43</c:f>
              <c:numCache>
                <c:formatCode>General</c:formatCode>
                <c:ptCount val="10"/>
                <c:pt idx="0">
                  <c:v>-2.0774999999999997</c:v>
                </c:pt>
                <c:pt idx="1">
                  <c:v>-4.4013299999999997</c:v>
                </c:pt>
                <c:pt idx="2">
                  <c:v>-6.7251599999999998</c:v>
                </c:pt>
                <c:pt idx="3">
                  <c:v>-9.0489899999999999</c:v>
                </c:pt>
                <c:pt idx="4">
                  <c:v>-11.372820000000001</c:v>
                </c:pt>
                <c:pt idx="5">
                  <c:v>-13.696649999999998</c:v>
                </c:pt>
                <c:pt idx="6">
                  <c:v>-16.020479999999999</c:v>
                </c:pt>
                <c:pt idx="7">
                  <c:v>-18.34431</c:v>
                </c:pt>
                <c:pt idx="8">
                  <c:v>-20.668139999999998</c:v>
                </c:pt>
                <c:pt idx="9">
                  <c:v>-22.991969999999998</c:v>
                </c:pt>
              </c:numCache>
            </c:numRef>
          </c:yVal>
          <c:smooth val="1"/>
          <c:extLst>
            <c:ext xmlns:c16="http://schemas.microsoft.com/office/drawing/2014/chart" uri="{C3380CC4-5D6E-409C-BE32-E72D297353CC}">
              <c16:uniqueId val="{00000002-E75F-4C1F-ABB6-A0F6DB33CC4B}"/>
            </c:ext>
          </c:extLst>
        </c:ser>
        <c:ser>
          <c:idx val="3"/>
          <c:order val="3"/>
          <c:tx>
            <c:strRef>
              <c:f>'[deals sc db quick deas dec corrected.xlsx]quick deas'!$F$33</c:f>
              <c:strCache>
                <c:ptCount val="1"/>
                <c:pt idx="0">
                  <c:v>Interactive, DB above median</c:v>
                </c:pt>
              </c:strCache>
            </c:strRef>
          </c:tx>
          <c:marker>
            <c:symbol val="none"/>
          </c:marker>
          <c:xVal>
            <c:numRef>
              <c:f>'[deals sc db quick deas dec corrected.xlsx]quick deas'!$B$34:$B$43</c:f>
              <c:numCache>
                <c:formatCode>General</c:formatCode>
                <c:ptCount val="10"/>
                <c:pt idx="0">
                  <c:v>0</c:v>
                </c:pt>
                <c:pt idx="1">
                  <c:v>1</c:v>
                </c:pt>
                <c:pt idx="2">
                  <c:v>2</c:v>
                </c:pt>
                <c:pt idx="3">
                  <c:v>3</c:v>
                </c:pt>
                <c:pt idx="4">
                  <c:v>4</c:v>
                </c:pt>
                <c:pt idx="5">
                  <c:v>5</c:v>
                </c:pt>
                <c:pt idx="6">
                  <c:v>6</c:v>
                </c:pt>
                <c:pt idx="7">
                  <c:v>7</c:v>
                </c:pt>
                <c:pt idx="8">
                  <c:v>8</c:v>
                </c:pt>
                <c:pt idx="9">
                  <c:v>9</c:v>
                </c:pt>
              </c:numCache>
            </c:numRef>
          </c:xVal>
          <c:yVal>
            <c:numRef>
              <c:f>'[deals sc db quick deas dec corrected.xlsx]quick deas'!$F$34:$F$43</c:f>
              <c:numCache>
                <c:formatCode>General</c:formatCode>
                <c:ptCount val="10"/>
                <c:pt idx="0">
                  <c:v>9.5118799999999997</c:v>
                </c:pt>
                <c:pt idx="1">
                  <c:v>7.1880499999999996</c:v>
                </c:pt>
                <c:pt idx="2">
                  <c:v>4.8642200000000004</c:v>
                </c:pt>
                <c:pt idx="3">
                  <c:v>2.5403900000000008</c:v>
                </c:pt>
                <c:pt idx="4">
                  <c:v>0.21656000000000036</c:v>
                </c:pt>
                <c:pt idx="5">
                  <c:v>-2.1072699999999998</c:v>
                </c:pt>
                <c:pt idx="6">
                  <c:v>-4.4310999999999989</c:v>
                </c:pt>
                <c:pt idx="7">
                  <c:v>-6.7549300000000008</c:v>
                </c:pt>
                <c:pt idx="8">
                  <c:v>-9.0787599999999991</c:v>
                </c:pt>
                <c:pt idx="9">
                  <c:v>-11.402589999999998</c:v>
                </c:pt>
              </c:numCache>
            </c:numRef>
          </c:yVal>
          <c:smooth val="1"/>
          <c:extLst>
            <c:ext xmlns:c16="http://schemas.microsoft.com/office/drawing/2014/chart" uri="{C3380CC4-5D6E-409C-BE32-E72D297353CC}">
              <c16:uniqueId val="{00000003-E75F-4C1F-ABB6-A0F6DB33CC4B}"/>
            </c:ext>
          </c:extLst>
        </c:ser>
        <c:dLbls>
          <c:showLegendKey val="0"/>
          <c:showVal val="0"/>
          <c:showCatName val="0"/>
          <c:showSerName val="0"/>
          <c:showPercent val="0"/>
          <c:showBubbleSize val="0"/>
        </c:dLbls>
        <c:axId val="104950016"/>
        <c:axId val="104960384"/>
      </c:scatterChart>
      <c:valAx>
        <c:axId val="104950016"/>
        <c:scaling>
          <c:orientation val="minMax"/>
        </c:scaling>
        <c:delete val="0"/>
        <c:axPos val="b"/>
        <c:title>
          <c:tx>
            <c:rich>
              <a:bodyPr/>
              <a:lstStyle/>
              <a:p>
                <a:pPr>
                  <a:defRPr sz="2000"/>
                </a:pPr>
                <a:r>
                  <a:rPr lang="en-US" sz="2000"/>
                  <a:t>Level of State Capability</a:t>
                </a:r>
              </a:p>
            </c:rich>
          </c:tx>
          <c:overlay val="0"/>
        </c:title>
        <c:numFmt formatCode="General" sourceLinked="1"/>
        <c:majorTickMark val="out"/>
        <c:minorTickMark val="none"/>
        <c:tickLblPos val="nextTo"/>
        <c:txPr>
          <a:bodyPr/>
          <a:lstStyle/>
          <a:p>
            <a:pPr>
              <a:defRPr sz="2000"/>
            </a:pPr>
            <a:endParaRPr lang="en-US"/>
          </a:p>
        </c:txPr>
        <c:crossAx val="104960384"/>
        <c:crosses val="autoZero"/>
        <c:crossBetween val="midCat"/>
        <c:majorUnit val="2"/>
      </c:valAx>
      <c:valAx>
        <c:axId val="104960384"/>
        <c:scaling>
          <c:orientation val="minMax"/>
        </c:scaling>
        <c:delete val="0"/>
        <c:axPos val="l"/>
        <c:majorGridlines/>
        <c:title>
          <c:tx>
            <c:rich>
              <a:bodyPr rot="0" vert="horz"/>
              <a:lstStyle/>
              <a:p>
                <a:pPr>
                  <a:defRPr sz="2000"/>
                </a:pPr>
                <a:r>
                  <a:rPr lang="en-US" sz="2000" dirty="0"/>
                  <a:t>Impact</a:t>
                </a:r>
                <a:r>
                  <a:rPr lang="en-US" sz="2000" baseline="0" dirty="0"/>
                  <a:t> of increasing DB days for construction permit by 100 days on the percent of Deals that are Quick &lt;15 days)</a:t>
                </a:r>
                <a:endParaRPr lang="en-US" sz="2000" dirty="0"/>
              </a:p>
            </c:rich>
          </c:tx>
          <c:layout>
            <c:manualLayout>
              <c:xMode val="edge"/>
              <c:yMode val="edge"/>
              <c:x val="1.1548557820867048E-3"/>
              <c:y val="0.10308619946415222"/>
            </c:manualLayout>
          </c:layout>
          <c:overlay val="0"/>
        </c:title>
        <c:numFmt formatCode="General" sourceLinked="1"/>
        <c:majorTickMark val="out"/>
        <c:minorTickMark val="none"/>
        <c:tickLblPos val="nextTo"/>
        <c:txPr>
          <a:bodyPr/>
          <a:lstStyle/>
          <a:p>
            <a:pPr>
              <a:defRPr sz="2000"/>
            </a:pPr>
            <a:endParaRPr lang="en-US"/>
          </a:p>
        </c:txPr>
        <c:crossAx val="104950016"/>
        <c:crosses val="autoZero"/>
        <c:crossBetween val="midCat"/>
      </c:valAx>
    </c:plotArea>
    <c:legend>
      <c:legendPos val="r"/>
      <c:layout>
        <c:manualLayout>
          <c:xMode val="edge"/>
          <c:yMode val="edge"/>
          <c:x val="0.75195713035870571"/>
          <c:y val="7.253864100320799E-2"/>
          <c:w val="0.23137620297462816"/>
          <c:h val="0.70677456984543596"/>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Took Driving Examination</c:v>
                </c:pt>
              </c:strCache>
            </c:strRef>
          </c:tx>
          <c:invertIfNegative val="0"/>
          <c:cat>
            <c:strRef>
              <c:f>Sheet1!$A$2:$A$3</c:f>
              <c:strCache>
                <c:ptCount val="2"/>
                <c:pt idx="0">
                  <c:v>Hired an Agent</c:v>
                </c:pt>
                <c:pt idx="1">
                  <c:v>Did not Hire an Agent</c:v>
                </c:pt>
              </c:strCache>
            </c:strRef>
          </c:cat>
          <c:val>
            <c:numRef>
              <c:f>Sheet1!$B$2:$B$3</c:f>
              <c:numCache>
                <c:formatCode>General</c:formatCode>
                <c:ptCount val="2"/>
                <c:pt idx="0">
                  <c:v>0.12000000000000002</c:v>
                </c:pt>
                <c:pt idx="1">
                  <c:v>0.94000000000000061</c:v>
                </c:pt>
              </c:numCache>
            </c:numRef>
          </c:val>
          <c:extLst>
            <c:ext xmlns:c16="http://schemas.microsoft.com/office/drawing/2014/chart" uri="{C3380CC4-5D6E-409C-BE32-E72D297353CC}">
              <c16:uniqueId val="{00000000-6A74-44A4-ACD3-74ACF5A1B532}"/>
            </c:ext>
          </c:extLst>
        </c:ser>
        <c:dLbls>
          <c:showLegendKey val="0"/>
          <c:showVal val="0"/>
          <c:showCatName val="0"/>
          <c:showSerName val="0"/>
          <c:showPercent val="0"/>
          <c:showBubbleSize val="0"/>
        </c:dLbls>
        <c:gapWidth val="150"/>
        <c:axId val="77440128"/>
        <c:axId val="77441664"/>
      </c:barChart>
      <c:catAx>
        <c:axId val="77440128"/>
        <c:scaling>
          <c:orientation val="minMax"/>
        </c:scaling>
        <c:delete val="0"/>
        <c:axPos val="b"/>
        <c:numFmt formatCode="General" sourceLinked="0"/>
        <c:majorTickMark val="out"/>
        <c:minorTickMark val="none"/>
        <c:tickLblPos val="nextTo"/>
        <c:crossAx val="77441664"/>
        <c:crosses val="autoZero"/>
        <c:auto val="1"/>
        <c:lblAlgn val="ctr"/>
        <c:lblOffset val="100"/>
        <c:noMultiLvlLbl val="0"/>
      </c:catAx>
      <c:valAx>
        <c:axId val="77441664"/>
        <c:scaling>
          <c:orientation val="minMax"/>
        </c:scaling>
        <c:delete val="0"/>
        <c:axPos val="l"/>
        <c:majorGridlines/>
        <c:numFmt formatCode="General" sourceLinked="1"/>
        <c:majorTickMark val="out"/>
        <c:minorTickMark val="none"/>
        <c:tickLblPos val="nextTo"/>
        <c:crossAx val="77440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127017367509906E-2"/>
          <c:y val="3.1178059264331089E-2"/>
          <c:w val="0.7756275778027758"/>
          <c:h val="0.88950469515798758"/>
        </c:manualLayout>
      </c:layout>
      <c:barChart>
        <c:barDir val="col"/>
        <c:grouping val="clustered"/>
        <c:varyColors val="0"/>
        <c:ser>
          <c:idx val="0"/>
          <c:order val="0"/>
          <c:tx>
            <c:strRef>
              <c:f>bandaids!$A$3</c:f>
              <c:strCache>
                <c:ptCount val="1"/>
                <c:pt idx="0">
                  <c:v>Feb. 2006</c:v>
                </c:pt>
              </c:strCache>
            </c:strRef>
          </c:tx>
          <c:invertIfNegative val="0"/>
          <c:cat>
            <c:strRef>
              <c:f>bandaids!$B$2:$D$2</c:f>
              <c:strCache>
                <c:ptCount val="3"/>
                <c:pt idx="0">
                  <c:v>Present (full day)</c:v>
                </c:pt>
                <c:pt idx="1">
                  <c:v>Absent or casual leave</c:v>
                </c:pt>
                <c:pt idx="2">
                  <c:v>Exempt</c:v>
                </c:pt>
              </c:strCache>
            </c:strRef>
          </c:cat>
          <c:val>
            <c:numRef>
              <c:f>bandaids!$B$3:$D$3</c:f>
              <c:numCache>
                <c:formatCode>General</c:formatCode>
                <c:ptCount val="3"/>
                <c:pt idx="0">
                  <c:v>45</c:v>
                </c:pt>
                <c:pt idx="1">
                  <c:v>24</c:v>
                </c:pt>
                <c:pt idx="2">
                  <c:v>13</c:v>
                </c:pt>
              </c:numCache>
            </c:numRef>
          </c:val>
          <c:extLst>
            <c:ext xmlns:c16="http://schemas.microsoft.com/office/drawing/2014/chart" uri="{C3380CC4-5D6E-409C-BE32-E72D297353CC}">
              <c16:uniqueId val="{00000000-7AC3-4351-BFCC-0B71C8939B41}"/>
            </c:ext>
          </c:extLst>
        </c:ser>
        <c:ser>
          <c:idx val="1"/>
          <c:order val="1"/>
          <c:tx>
            <c:strRef>
              <c:f>bandaids!$A$4</c:f>
              <c:strCache>
                <c:ptCount val="1"/>
                <c:pt idx="0">
                  <c:v>Apr-07</c:v>
                </c:pt>
              </c:strCache>
            </c:strRef>
          </c:tx>
          <c:invertIfNegative val="0"/>
          <c:cat>
            <c:strRef>
              <c:f>bandaids!$B$2:$D$2</c:f>
              <c:strCache>
                <c:ptCount val="3"/>
                <c:pt idx="0">
                  <c:v>Present (full day)</c:v>
                </c:pt>
                <c:pt idx="1">
                  <c:v>Absent or casual leave</c:v>
                </c:pt>
                <c:pt idx="2">
                  <c:v>Exempt</c:v>
                </c:pt>
              </c:strCache>
            </c:strRef>
          </c:cat>
          <c:val>
            <c:numRef>
              <c:f>bandaids!$B$4:$D$4</c:f>
              <c:numCache>
                <c:formatCode>General</c:formatCode>
                <c:ptCount val="3"/>
                <c:pt idx="0">
                  <c:v>30</c:v>
                </c:pt>
                <c:pt idx="1">
                  <c:v>9</c:v>
                </c:pt>
                <c:pt idx="2">
                  <c:v>54</c:v>
                </c:pt>
              </c:numCache>
            </c:numRef>
          </c:val>
          <c:extLst>
            <c:ext xmlns:c16="http://schemas.microsoft.com/office/drawing/2014/chart" uri="{C3380CC4-5D6E-409C-BE32-E72D297353CC}">
              <c16:uniqueId val="{00000001-7AC3-4351-BFCC-0B71C8939B41}"/>
            </c:ext>
          </c:extLst>
        </c:ser>
        <c:dLbls>
          <c:showLegendKey val="0"/>
          <c:showVal val="0"/>
          <c:showCatName val="0"/>
          <c:showSerName val="0"/>
          <c:showPercent val="0"/>
          <c:showBubbleSize val="0"/>
        </c:dLbls>
        <c:gapWidth val="150"/>
        <c:axId val="111347968"/>
        <c:axId val="111366144"/>
      </c:barChart>
      <c:catAx>
        <c:axId val="111347968"/>
        <c:scaling>
          <c:orientation val="minMax"/>
        </c:scaling>
        <c:delete val="0"/>
        <c:axPos val="b"/>
        <c:numFmt formatCode="General" sourceLinked="0"/>
        <c:majorTickMark val="out"/>
        <c:minorTickMark val="none"/>
        <c:tickLblPos val="nextTo"/>
        <c:txPr>
          <a:bodyPr/>
          <a:lstStyle/>
          <a:p>
            <a:pPr>
              <a:defRPr sz="1400"/>
            </a:pPr>
            <a:endParaRPr lang="en-US"/>
          </a:p>
        </c:txPr>
        <c:crossAx val="111366144"/>
        <c:crosses val="autoZero"/>
        <c:auto val="1"/>
        <c:lblAlgn val="ctr"/>
        <c:lblOffset val="100"/>
        <c:noMultiLvlLbl val="0"/>
      </c:catAx>
      <c:valAx>
        <c:axId val="111366144"/>
        <c:scaling>
          <c:orientation val="minMax"/>
        </c:scaling>
        <c:delete val="0"/>
        <c:axPos val="l"/>
        <c:majorGridlines/>
        <c:numFmt formatCode="General" sourceLinked="1"/>
        <c:majorTickMark val="out"/>
        <c:minorTickMark val="none"/>
        <c:tickLblPos val="nextTo"/>
        <c:crossAx val="111347968"/>
        <c:crosses val="autoZero"/>
        <c:crossBetween val="between"/>
      </c:valAx>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9040000000000001"/>
          <c:y val="0"/>
        </c:manualLayout>
      </c:layout>
      <c:overlay val="0"/>
    </c:title>
    <c:autoTitleDeleted val="0"/>
    <c:plotArea>
      <c:layout/>
      <c:barChart>
        <c:barDir val="col"/>
        <c:grouping val="clustered"/>
        <c:varyColors val="0"/>
        <c:ser>
          <c:idx val="0"/>
          <c:order val="0"/>
          <c:tx>
            <c:strRef>
              <c:f>Sheet1!$B$4</c:f>
              <c:strCache>
                <c:ptCount val="1"/>
                <c:pt idx="0">
                  <c:v>Treatment Effect on Attendance</c:v>
                </c:pt>
              </c:strCache>
            </c:strRef>
          </c:tx>
          <c:invertIfNegative val="0"/>
          <c:cat>
            <c:strRef>
              <c:f>Sheet1!$A$5:$A$6</c:f>
              <c:strCache>
                <c:ptCount val="2"/>
                <c:pt idx="0">
                  <c:v>Doctor Attendance</c:v>
                </c:pt>
                <c:pt idx="1">
                  <c:v>Nurse, lab technician, Pharmacist</c:v>
                </c:pt>
              </c:strCache>
            </c:strRef>
          </c:cat>
          <c:val>
            <c:numRef>
              <c:f>Sheet1!$B$5:$B$6</c:f>
              <c:numCache>
                <c:formatCode>General</c:formatCode>
                <c:ptCount val="2"/>
                <c:pt idx="0">
                  <c:v>1.3899999999999999E-2</c:v>
                </c:pt>
                <c:pt idx="1">
                  <c:v>7.3499999999999996E-2</c:v>
                </c:pt>
              </c:numCache>
            </c:numRef>
          </c:val>
          <c:extLst>
            <c:ext xmlns:c16="http://schemas.microsoft.com/office/drawing/2014/chart" uri="{C3380CC4-5D6E-409C-BE32-E72D297353CC}">
              <c16:uniqueId val="{00000000-C900-43CD-BE39-D1BD1AC70698}"/>
            </c:ext>
          </c:extLst>
        </c:ser>
        <c:dLbls>
          <c:showLegendKey val="0"/>
          <c:showVal val="0"/>
          <c:showCatName val="0"/>
          <c:showSerName val="0"/>
          <c:showPercent val="0"/>
          <c:showBubbleSize val="0"/>
        </c:dLbls>
        <c:gapWidth val="150"/>
        <c:axId val="84795392"/>
        <c:axId val="84796928"/>
      </c:barChart>
      <c:catAx>
        <c:axId val="84795392"/>
        <c:scaling>
          <c:orientation val="minMax"/>
        </c:scaling>
        <c:delete val="0"/>
        <c:axPos val="b"/>
        <c:numFmt formatCode="General" sourceLinked="0"/>
        <c:majorTickMark val="out"/>
        <c:minorTickMark val="none"/>
        <c:tickLblPos val="nextTo"/>
        <c:crossAx val="84796928"/>
        <c:crosses val="autoZero"/>
        <c:auto val="1"/>
        <c:lblAlgn val="ctr"/>
        <c:lblOffset val="100"/>
        <c:noMultiLvlLbl val="0"/>
      </c:catAx>
      <c:valAx>
        <c:axId val="84796928"/>
        <c:scaling>
          <c:orientation val="minMax"/>
        </c:scaling>
        <c:delete val="0"/>
        <c:axPos val="l"/>
        <c:majorGridlines/>
        <c:numFmt formatCode="0.00%" sourceLinked="0"/>
        <c:majorTickMark val="out"/>
        <c:minorTickMark val="none"/>
        <c:tickLblPos val="nextTo"/>
        <c:crossAx val="84795392"/>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943744531933507"/>
          <c:y val="0"/>
        </c:manualLayout>
      </c:layout>
      <c:overlay val="0"/>
    </c:title>
    <c:autoTitleDeleted val="0"/>
    <c:plotArea>
      <c:layout/>
      <c:barChart>
        <c:barDir val="col"/>
        <c:grouping val="clustered"/>
        <c:varyColors val="0"/>
        <c:ser>
          <c:idx val="0"/>
          <c:order val="0"/>
          <c:tx>
            <c:strRef>
              <c:f>Sheet1!$B$16</c:f>
              <c:strCache>
                <c:ptCount val="1"/>
                <c:pt idx="0">
                  <c:v>Treatment impact on patient perceptions</c:v>
                </c:pt>
              </c:strCache>
            </c:strRef>
          </c:tx>
          <c:invertIfNegative val="0"/>
          <c:cat>
            <c:strRef>
              <c:f>Sheet1!$A$17:$A$19</c:f>
              <c:strCache>
                <c:ptCount val="3"/>
                <c:pt idx="0">
                  <c:v>Staff availability</c:v>
                </c:pt>
                <c:pt idx="1">
                  <c:v>Staff Quality</c:v>
                </c:pt>
                <c:pt idx="2">
                  <c:v>Knowledge of entitlements</c:v>
                </c:pt>
              </c:strCache>
            </c:strRef>
          </c:cat>
          <c:val>
            <c:numRef>
              <c:f>Sheet1!$B$17:$B$19</c:f>
              <c:numCache>
                <c:formatCode>General</c:formatCode>
                <c:ptCount val="3"/>
                <c:pt idx="0">
                  <c:v>-0.14399999999999999</c:v>
                </c:pt>
                <c:pt idx="1">
                  <c:v>-4.2099999999999999E-2</c:v>
                </c:pt>
                <c:pt idx="2">
                  <c:v>-0.188</c:v>
                </c:pt>
              </c:numCache>
            </c:numRef>
          </c:val>
          <c:extLst>
            <c:ext xmlns:c16="http://schemas.microsoft.com/office/drawing/2014/chart" uri="{C3380CC4-5D6E-409C-BE32-E72D297353CC}">
              <c16:uniqueId val="{00000000-7518-481B-804D-D665DDDBC949}"/>
            </c:ext>
          </c:extLst>
        </c:ser>
        <c:dLbls>
          <c:showLegendKey val="0"/>
          <c:showVal val="0"/>
          <c:showCatName val="0"/>
          <c:showSerName val="0"/>
          <c:showPercent val="0"/>
          <c:showBubbleSize val="0"/>
        </c:dLbls>
        <c:gapWidth val="150"/>
        <c:axId val="167896192"/>
        <c:axId val="167898112"/>
      </c:barChart>
      <c:catAx>
        <c:axId val="167896192"/>
        <c:scaling>
          <c:orientation val="minMax"/>
        </c:scaling>
        <c:delete val="0"/>
        <c:axPos val="b"/>
        <c:numFmt formatCode="General" sourceLinked="0"/>
        <c:majorTickMark val="out"/>
        <c:minorTickMark val="none"/>
        <c:tickLblPos val="nextTo"/>
        <c:crossAx val="167898112"/>
        <c:crosses val="autoZero"/>
        <c:auto val="1"/>
        <c:lblAlgn val="ctr"/>
        <c:lblOffset val="100"/>
        <c:noMultiLvlLbl val="0"/>
      </c:catAx>
      <c:valAx>
        <c:axId val="167898112"/>
        <c:scaling>
          <c:orientation val="minMax"/>
        </c:scaling>
        <c:delete val="0"/>
        <c:axPos val="l"/>
        <c:majorGridlines/>
        <c:numFmt formatCode="General" sourceLinked="1"/>
        <c:majorTickMark val="out"/>
        <c:minorTickMark val="none"/>
        <c:tickLblPos val="nextTo"/>
        <c:crossAx val="167896192"/>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3-31T13:35:41.967" idx="1">
    <p:pos x="10" y="10"/>
    <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3-31T13:35:41.967" idx="1">
    <p:pos x="10" y="10"/>
    <p:text/>
    <p:extLst>
      <p:ext uri="{C676402C-5697-4E1C-873F-D02D1690AC5C}">
        <p15:threadingInfo xmlns:p15="http://schemas.microsoft.com/office/powerpoint/2012/main" timeZoneBias="360"/>
      </p:ext>
    </p:extLst>
  </p:cm>
</p:cmLst>
</file>

<file path=ppt/drawings/drawing1.xml><?xml version="1.0" encoding="utf-8"?>
<c:userShapes xmlns:c="http://schemas.openxmlformats.org/drawingml/2006/chart">
  <cdr:relSizeAnchor xmlns:cdr="http://schemas.openxmlformats.org/drawingml/2006/chartDrawing">
    <cdr:from>
      <cdr:x>0.52778</cdr:x>
      <cdr:y>0.23188</cdr:y>
    </cdr:from>
    <cdr:to>
      <cdr:x>0.66667</cdr:x>
      <cdr:y>0.24638</cdr:y>
    </cdr:to>
    <cdr:sp macro="" textlink="">
      <cdr:nvSpPr>
        <cdr:cNvPr id="3" name="Straight Arrow Connector 2"/>
        <cdr:cNvSpPr/>
      </cdr:nvSpPr>
      <cdr:spPr>
        <a:xfrm xmlns:a="http://schemas.openxmlformats.org/drawingml/2006/main" flipH="1">
          <a:off x="2895600" y="1219200"/>
          <a:ext cx="762000" cy="762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0.146</cdr:x>
      <cdr:y>0.03794</cdr:y>
    </cdr:from>
    <cdr:to>
      <cdr:x>0.21304</cdr:x>
      <cdr:y>0.84649</cdr:y>
    </cdr:to>
    <cdr:sp macro="" textlink="">
      <cdr:nvSpPr>
        <cdr:cNvPr id="2" name="Rectangle 1">
          <a:extLst xmlns:a="http://schemas.openxmlformats.org/drawingml/2006/main">
            <a:ext uri="{FF2B5EF4-FFF2-40B4-BE49-F238E27FC236}">
              <a16:creationId xmlns:a16="http://schemas.microsoft.com/office/drawing/2014/main" id="{330A1EE2-36BB-4FA8-BA40-C665971869D8}"/>
            </a:ext>
          </a:extLst>
        </cdr:cNvPr>
        <cdr:cNvSpPr/>
      </cdr:nvSpPr>
      <cdr:spPr>
        <a:xfrm xmlns:a="http://schemas.openxmlformats.org/drawingml/2006/main">
          <a:off x="753038" y="139802"/>
          <a:ext cx="345793" cy="2979175"/>
        </a:xfrm>
        <a:prstGeom xmlns:a="http://schemas.openxmlformats.org/drawingml/2006/main" prst="rect">
          <a:avLst/>
        </a:prstGeom>
        <a:solidFill xmlns:a="http://schemas.openxmlformats.org/drawingml/2006/main">
          <a:srgbClr val="FF0000">
            <a:alpha val="45000"/>
          </a:srgb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0.21304</cdr:x>
      <cdr:y>0.03794</cdr:y>
    </cdr:from>
    <cdr:to>
      <cdr:x>0.40274</cdr:x>
      <cdr:y>0.84649</cdr:y>
    </cdr:to>
    <cdr:sp macro="" textlink="">
      <cdr:nvSpPr>
        <cdr:cNvPr id="3" name="Rectangle 2">
          <a:extLst xmlns:a="http://schemas.openxmlformats.org/drawingml/2006/main">
            <a:ext uri="{FF2B5EF4-FFF2-40B4-BE49-F238E27FC236}">
              <a16:creationId xmlns:a16="http://schemas.microsoft.com/office/drawing/2014/main" id="{8F29D30A-471A-4C3E-826D-510EBC434B6D}"/>
            </a:ext>
          </a:extLst>
        </cdr:cNvPr>
        <cdr:cNvSpPr/>
      </cdr:nvSpPr>
      <cdr:spPr>
        <a:xfrm xmlns:a="http://schemas.openxmlformats.org/drawingml/2006/main">
          <a:off x="1098831" y="139802"/>
          <a:ext cx="978408" cy="2979174"/>
        </a:xfrm>
        <a:prstGeom xmlns:a="http://schemas.openxmlformats.org/drawingml/2006/main" prst="rect">
          <a:avLst/>
        </a:prstGeom>
        <a:solidFill xmlns:a="http://schemas.openxmlformats.org/drawingml/2006/main">
          <a:srgbClr val="00B050">
            <a:alpha val="45000"/>
          </a:srgb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E</a:t>
          </a:r>
        </a:p>
      </cdr:txBody>
    </cdr:sp>
  </cdr:relSizeAnchor>
  <cdr:relSizeAnchor xmlns:cdr="http://schemas.openxmlformats.org/drawingml/2006/chartDrawing">
    <cdr:from>
      <cdr:x>0.35822</cdr:x>
      <cdr:y>0.5</cdr:y>
    </cdr:from>
    <cdr:to>
      <cdr:x>0.45218</cdr:x>
      <cdr:y>0.76554</cdr:y>
    </cdr:to>
    <cdr:sp macro="" textlink="">
      <cdr:nvSpPr>
        <cdr:cNvPr id="4" name="Arrow: Up 3">
          <a:extLst xmlns:a="http://schemas.openxmlformats.org/drawingml/2006/main">
            <a:ext uri="{FF2B5EF4-FFF2-40B4-BE49-F238E27FC236}">
              <a16:creationId xmlns:a16="http://schemas.microsoft.com/office/drawing/2014/main" id="{3945B9FC-374C-4C8E-AAEB-ADC320569AE2}"/>
            </a:ext>
          </a:extLst>
        </cdr:cNvPr>
        <cdr:cNvSpPr/>
      </cdr:nvSpPr>
      <cdr:spPr>
        <a:xfrm xmlns:a="http://schemas.openxmlformats.org/drawingml/2006/main">
          <a:off x="1847624" y="1842294"/>
          <a:ext cx="484632" cy="97840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0.47168</cdr:x>
      <cdr:y>0.63835</cdr:y>
    </cdr:from>
    <cdr:to>
      <cdr:x>0.64896</cdr:x>
      <cdr:y>0.88652</cdr:y>
    </cdr:to>
    <cdr:sp macro="" textlink="">
      <cdr:nvSpPr>
        <cdr:cNvPr id="5" name="TextBox 4">
          <a:extLst xmlns:a="http://schemas.openxmlformats.org/drawingml/2006/main">
            <a:ext uri="{FF2B5EF4-FFF2-40B4-BE49-F238E27FC236}">
              <a16:creationId xmlns:a16="http://schemas.microsoft.com/office/drawing/2014/main" id="{FBC9D380-1C56-48D3-962A-700861B11FEC}"/>
            </a:ext>
          </a:extLst>
        </cdr:cNvPr>
        <cdr:cNvSpPr txBox="1"/>
      </cdr:nvSpPr>
      <cdr:spPr>
        <a:xfrm xmlns:a="http://schemas.openxmlformats.org/drawingml/2006/main">
          <a:off x="2432815" y="23520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0.146</cdr:x>
      <cdr:y>0.03794</cdr:y>
    </cdr:from>
    <cdr:to>
      <cdr:x>0.21304</cdr:x>
      <cdr:y>0.84649</cdr:y>
    </cdr:to>
    <cdr:sp macro="" textlink="">
      <cdr:nvSpPr>
        <cdr:cNvPr id="2" name="Rectangle 1">
          <a:extLst xmlns:a="http://schemas.openxmlformats.org/drawingml/2006/main">
            <a:ext uri="{FF2B5EF4-FFF2-40B4-BE49-F238E27FC236}">
              <a16:creationId xmlns:a16="http://schemas.microsoft.com/office/drawing/2014/main" id="{330A1EE2-36BB-4FA8-BA40-C665971869D8}"/>
            </a:ext>
          </a:extLst>
        </cdr:cNvPr>
        <cdr:cNvSpPr/>
      </cdr:nvSpPr>
      <cdr:spPr>
        <a:xfrm xmlns:a="http://schemas.openxmlformats.org/drawingml/2006/main">
          <a:off x="753038" y="139802"/>
          <a:ext cx="345793" cy="2979175"/>
        </a:xfrm>
        <a:prstGeom xmlns:a="http://schemas.openxmlformats.org/drawingml/2006/main" prst="rect">
          <a:avLst/>
        </a:prstGeom>
        <a:solidFill xmlns:a="http://schemas.openxmlformats.org/drawingml/2006/main">
          <a:srgbClr val="FF0000">
            <a:alpha val="45000"/>
          </a:srgb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0.47168</cdr:x>
      <cdr:y>0.63835</cdr:y>
    </cdr:from>
    <cdr:to>
      <cdr:x>0.64896</cdr:x>
      <cdr:y>0.88652</cdr:y>
    </cdr:to>
    <cdr:sp macro="" textlink="">
      <cdr:nvSpPr>
        <cdr:cNvPr id="5" name="TextBox 4">
          <a:extLst xmlns:a="http://schemas.openxmlformats.org/drawingml/2006/main">
            <a:ext uri="{FF2B5EF4-FFF2-40B4-BE49-F238E27FC236}">
              <a16:creationId xmlns:a16="http://schemas.microsoft.com/office/drawing/2014/main" id="{FBC9D380-1C56-48D3-962A-700861B11FEC}"/>
            </a:ext>
          </a:extLst>
        </cdr:cNvPr>
        <cdr:cNvSpPr txBox="1"/>
      </cdr:nvSpPr>
      <cdr:spPr>
        <a:xfrm xmlns:a="http://schemas.openxmlformats.org/drawingml/2006/main">
          <a:off x="2432815" y="23520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0.65827</cdr:x>
      <cdr:y>0.1407</cdr:y>
    </cdr:from>
    <cdr:to>
      <cdr:x>0.76321</cdr:x>
      <cdr:y>0.33457</cdr:y>
    </cdr:to>
    <cdr:sp macro="" textlink="">
      <cdr:nvSpPr>
        <cdr:cNvPr id="6" name="TextBox 5">
          <a:extLst xmlns:a="http://schemas.openxmlformats.org/drawingml/2006/main">
            <a:ext uri="{FF2B5EF4-FFF2-40B4-BE49-F238E27FC236}">
              <a16:creationId xmlns:a16="http://schemas.microsoft.com/office/drawing/2014/main" id="{FABB3B61-2166-4548-B164-A89475C98462}"/>
            </a:ext>
          </a:extLst>
        </cdr:cNvPr>
        <cdr:cNvSpPr txBox="1"/>
      </cdr:nvSpPr>
      <cdr:spPr>
        <a:xfrm xmlns:a="http://schemas.openxmlformats.org/drawingml/2006/main">
          <a:off x="5735549" y="66362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Choose de jure policy here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06DF4-2826-42F0-B610-32CE4EF79FC0}" type="datetimeFigureOut">
              <a:rPr lang="en-US" smtClean="0"/>
              <a:t>4/24/2021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93E55-FD34-46F5-A6D6-5010B2B052A2}" type="slidenum">
              <a:rPr lang="en-US" smtClean="0"/>
              <a:t>‹#›</a:t>
            </a:fld>
            <a:endParaRPr lang="en-US"/>
          </a:p>
        </p:txBody>
      </p:sp>
    </p:spTree>
    <p:extLst>
      <p:ext uri="{BB962C8B-B14F-4D97-AF65-F5344CB8AC3E}">
        <p14:creationId xmlns:p14="http://schemas.microsoft.com/office/powerpoint/2010/main" val="279733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cap="none" normalizeH="0" baseline="0" dirty="0">
                <a:ln>
                  <a:noFill/>
                </a:ln>
                <a:solidFill>
                  <a:schemeClr val="tx1"/>
                </a:solidFill>
                <a:effectLst/>
                <a:latin typeface="Calibri" pitchFamily="34" charset="0"/>
              </a:rPr>
              <a:t>Modified audits much closer</a:t>
            </a:r>
            <a:r>
              <a:rPr kumimoji="0" lang="en-IN" sz="1200" b="1" i="0" u="none" strike="noStrike" cap="none" normalizeH="0" dirty="0">
                <a:ln>
                  <a:noFill/>
                </a:ln>
                <a:solidFill>
                  <a:schemeClr val="tx1"/>
                </a:solidFill>
                <a:effectLst/>
                <a:latin typeface="Calibri" pitchFamily="34" charset="0"/>
              </a:rPr>
              <a:t> to true pollution reading on average . . . </a:t>
            </a:r>
            <a:endParaRPr kumimoji="0" lang="en-US" sz="1200" b="0" i="0" u="none" strike="noStrike" cap="none" normalizeH="0" baseline="0" dirty="0">
              <a:ln>
                <a:noFill/>
              </a:ln>
              <a:solidFill>
                <a:schemeClr val="tx1"/>
              </a:solidFill>
              <a:effectLst/>
              <a:latin typeface="Arial" pitchFamily="34" charset="0"/>
            </a:endParaRPr>
          </a:p>
          <a:p>
            <a:r>
              <a:rPr lang="en-US" dirty="0" err="1"/>
              <a:t>i</a:t>
            </a:r>
            <a:r>
              <a:rPr lang="en-US" dirty="0"/>
              <a:t>.	Auditors were misreporting pollution under status quo auditing system</a:t>
            </a:r>
          </a:p>
          <a:p>
            <a:r>
              <a:rPr lang="en-US" dirty="0"/>
              <a:t>1.	Reported that many plants were polluting just under the limit for emissions</a:t>
            </a:r>
          </a:p>
        </p:txBody>
      </p:sp>
      <p:sp>
        <p:nvSpPr>
          <p:cNvPr id="4" name="Slide Number Placeholder 3"/>
          <p:cNvSpPr>
            <a:spLocks noGrp="1"/>
          </p:cNvSpPr>
          <p:nvPr>
            <p:ph type="sldNum" sz="quarter" idx="10"/>
          </p:nvPr>
        </p:nvSpPr>
        <p:spPr/>
        <p:txBody>
          <a:bodyPr/>
          <a:lstStyle/>
          <a:p>
            <a:fld id="{D6265EA5-CCD9-4C98-9CDC-21953829DC9F}"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89DB-2862-436F-A73A-7FDB37BBD4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209B95-E788-4A35-94D6-DB1DB665FD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4A3823-D017-4367-806C-902E2BD8B090}"/>
              </a:ext>
            </a:extLst>
          </p:cNvPr>
          <p:cNvSpPr>
            <a:spLocks noGrp="1"/>
          </p:cNvSpPr>
          <p:nvPr>
            <p:ph type="dt" sz="half" idx="10"/>
          </p:nvPr>
        </p:nvSpPr>
        <p:spPr/>
        <p:txBody>
          <a:bodyPr/>
          <a:lstStyle/>
          <a:p>
            <a:fld id="{BA3AC644-1035-45F0-9D96-0E5729F1CDD7}" type="datetimeFigureOut">
              <a:rPr lang="en-US" smtClean="0"/>
              <a:t>4/24/2021</a:t>
            </a:fld>
            <a:endParaRPr lang="en-US"/>
          </a:p>
        </p:txBody>
      </p:sp>
      <p:sp>
        <p:nvSpPr>
          <p:cNvPr id="5" name="Footer Placeholder 4">
            <a:extLst>
              <a:ext uri="{FF2B5EF4-FFF2-40B4-BE49-F238E27FC236}">
                <a16:creationId xmlns:a16="http://schemas.microsoft.com/office/drawing/2014/main" id="{FBAA1A7F-4BD6-46B9-A23C-8CCF3159F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C19E8-FCCB-4211-B165-2DE12D68059E}"/>
              </a:ext>
            </a:extLst>
          </p:cNvPr>
          <p:cNvSpPr>
            <a:spLocks noGrp="1"/>
          </p:cNvSpPr>
          <p:nvPr>
            <p:ph type="sldNum" sz="quarter" idx="12"/>
          </p:nvPr>
        </p:nvSpPr>
        <p:spPr/>
        <p:txBody>
          <a:bodyPr/>
          <a:lstStyle/>
          <a:p>
            <a:fld id="{C1A67141-AD82-48F8-8D76-33CE513C2B18}" type="slidenum">
              <a:rPr lang="en-US" smtClean="0"/>
              <a:t>‹#›</a:t>
            </a:fld>
            <a:endParaRPr lang="en-US"/>
          </a:p>
        </p:txBody>
      </p:sp>
    </p:spTree>
    <p:extLst>
      <p:ext uri="{BB962C8B-B14F-4D97-AF65-F5344CB8AC3E}">
        <p14:creationId xmlns:p14="http://schemas.microsoft.com/office/powerpoint/2010/main" val="3473050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6010-21F5-4BCB-B73B-9613F36B7C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C975AB-7E4F-4948-BEDB-28284116B7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88EA8-0D1D-4883-B519-1ADE56C6E2A7}"/>
              </a:ext>
            </a:extLst>
          </p:cNvPr>
          <p:cNvSpPr>
            <a:spLocks noGrp="1"/>
          </p:cNvSpPr>
          <p:nvPr>
            <p:ph type="dt" sz="half" idx="10"/>
          </p:nvPr>
        </p:nvSpPr>
        <p:spPr/>
        <p:txBody>
          <a:bodyPr/>
          <a:lstStyle/>
          <a:p>
            <a:fld id="{BA3AC644-1035-45F0-9D96-0E5729F1CDD7}" type="datetimeFigureOut">
              <a:rPr lang="en-US" smtClean="0"/>
              <a:t>4/24/2021</a:t>
            </a:fld>
            <a:endParaRPr lang="en-US"/>
          </a:p>
        </p:txBody>
      </p:sp>
      <p:sp>
        <p:nvSpPr>
          <p:cNvPr id="5" name="Footer Placeholder 4">
            <a:extLst>
              <a:ext uri="{FF2B5EF4-FFF2-40B4-BE49-F238E27FC236}">
                <a16:creationId xmlns:a16="http://schemas.microsoft.com/office/drawing/2014/main" id="{F75E2128-24C3-45CF-9FDD-E63643E1E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E0C51-B877-4C6F-885E-B67C9D4869E5}"/>
              </a:ext>
            </a:extLst>
          </p:cNvPr>
          <p:cNvSpPr>
            <a:spLocks noGrp="1"/>
          </p:cNvSpPr>
          <p:nvPr>
            <p:ph type="sldNum" sz="quarter" idx="12"/>
          </p:nvPr>
        </p:nvSpPr>
        <p:spPr/>
        <p:txBody>
          <a:bodyPr/>
          <a:lstStyle/>
          <a:p>
            <a:fld id="{C1A67141-AD82-48F8-8D76-33CE513C2B18}" type="slidenum">
              <a:rPr lang="en-US" smtClean="0"/>
              <a:t>‹#›</a:t>
            </a:fld>
            <a:endParaRPr lang="en-US"/>
          </a:p>
        </p:txBody>
      </p:sp>
    </p:spTree>
    <p:extLst>
      <p:ext uri="{BB962C8B-B14F-4D97-AF65-F5344CB8AC3E}">
        <p14:creationId xmlns:p14="http://schemas.microsoft.com/office/powerpoint/2010/main" val="129117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F260A5-0F44-46C5-B89E-9C302AFCB5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80AE54-96A5-49FC-9706-E22366628C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3C227-C6A7-4A9C-A64A-301E6086D245}"/>
              </a:ext>
            </a:extLst>
          </p:cNvPr>
          <p:cNvSpPr>
            <a:spLocks noGrp="1"/>
          </p:cNvSpPr>
          <p:nvPr>
            <p:ph type="dt" sz="half" idx="10"/>
          </p:nvPr>
        </p:nvSpPr>
        <p:spPr/>
        <p:txBody>
          <a:bodyPr/>
          <a:lstStyle/>
          <a:p>
            <a:fld id="{BA3AC644-1035-45F0-9D96-0E5729F1CDD7}" type="datetimeFigureOut">
              <a:rPr lang="en-US" smtClean="0"/>
              <a:t>4/24/2021</a:t>
            </a:fld>
            <a:endParaRPr lang="en-US"/>
          </a:p>
        </p:txBody>
      </p:sp>
      <p:sp>
        <p:nvSpPr>
          <p:cNvPr id="5" name="Footer Placeholder 4">
            <a:extLst>
              <a:ext uri="{FF2B5EF4-FFF2-40B4-BE49-F238E27FC236}">
                <a16:creationId xmlns:a16="http://schemas.microsoft.com/office/drawing/2014/main" id="{9C2347ED-AD39-41A0-8095-042A245B5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178925-F258-4A2D-931C-21B56242F8A1}"/>
              </a:ext>
            </a:extLst>
          </p:cNvPr>
          <p:cNvSpPr>
            <a:spLocks noGrp="1"/>
          </p:cNvSpPr>
          <p:nvPr>
            <p:ph type="sldNum" sz="quarter" idx="12"/>
          </p:nvPr>
        </p:nvSpPr>
        <p:spPr/>
        <p:txBody>
          <a:bodyPr/>
          <a:lstStyle/>
          <a:p>
            <a:fld id="{C1A67141-AD82-48F8-8D76-33CE513C2B18}" type="slidenum">
              <a:rPr lang="en-US" smtClean="0"/>
              <a:t>‹#›</a:t>
            </a:fld>
            <a:endParaRPr lang="en-US"/>
          </a:p>
        </p:txBody>
      </p:sp>
    </p:spTree>
    <p:extLst>
      <p:ext uri="{BB962C8B-B14F-4D97-AF65-F5344CB8AC3E}">
        <p14:creationId xmlns:p14="http://schemas.microsoft.com/office/powerpoint/2010/main" val="362495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C17D-146B-4B80-A82D-E6B99A80F5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27A7E-591C-4B78-9DF7-F22BDDD18A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0044F-ECA2-46BC-8060-EB5FE27B6CA6}"/>
              </a:ext>
            </a:extLst>
          </p:cNvPr>
          <p:cNvSpPr>
            <a:spLocks noGrp="1"/>
          </p:cNvSpPr>
          <p:nvPr>
            <p:ph type="dt" sz="half" idx="10"/>
          </p:nvPr>
        </p:nvSpPr>
        <p:spPr/>
        <p:txBody>
          <a:bodyPr/>
          <a:lstStyle/>
          <a:p>
            <a:fld id="{BA3AC644-1035-45F0-9D96-0E5729F1CDD7}" type="datetimeFigureOut">
              <a:rPr lang="en-US" smtClean="0"/>
              <a:t>4/24/2021</a:t>
            </a:fld>
            <a:endParaRPr lang="en-US"/>
          </a:p>
        </p:txBody>
      </p:sp>
      <p:sp>
        <p:nvSpPr>
          <p:cNvPr id="5" name="Footer Placeholder 4">
            <a:extLst>
              <a:ext uri="{FF2B5EF4-FFF2-40B4-BE49-F238E27FC236}">
                <a16:creationId xmlns:a16="http://schemas.microsoft.com/office/drawing/2014/main" id="{D283D0B5-8602-482E-8A7D-CC9083614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BC499-0901-4349-A8DC-44D4B2C8E8AB}"/>
              </a:ext>
            </a:extLst>
          </p:cNvPr>
          <p:cNvSpPr>
            <a:spLocks noGrp="1"/>
          </p:cNvSpPr>
          <p:nvPr>
            <p:ph type="sldNum" sz="quarter" idx="12"/>
          </p:nvPr>
        </p:nvSpPr>
        <p:spPr/>
        <p:txBody>
          <a:bodyPr/>
          <a:lstStyle/>
          <a:p>
            <a:fld id="{C1A67141-AD82-48F8-8D76-33CE513C2B18}" type="slidenum">
              <a:rPr lang="en-US" smtClean="0"/>
              <a:t>‹#›</a:t>
            </a:fld>
            <a:endParaRPr lang="en-US"/>
          </a:p>
        </p:txBody>
      </p:sp>
    </p:spTree>
    <p:extLst>
      <p:ext uri="{BB962C8B-B14F-4D97-AF65-F5344CB8AC3E}">
        <p14:creationId xmlns:p14="http://schemas.microsoft.com/office/powerpoint/2010/main" val="49439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726C-42A7-4E18-B7A4-8BD7117B2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4479C3-4C7D-424E-B400-83050DEB95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96FD57-D714-45A2-9F54-695C2DB8B161}"/>
              </a:ext>
            </a:extLst>
          </p:cNvPr>
          <p:cNvSpPr>
            <a:spLocks noGrp="1"/>
          </p:cNvSpPr>
          <p:nvPr>
            <p:ph type="dt" sz="half" idx="10"/>
          </p:nvPr>
        </p:nvSpPr>
        <p:spPr/>
        <p:txBody>
          <a:bodyPr/>
          <a:lstStyle/>
          <a:p>
            <a:fld id="{BA3AC644-1035-45F0-9D96-0E5729F1CDD7}" type="datetimeFigureOut">
              <a:rPr lang="en-US" smtClean="0"/>
              <a:t>4/24/2021</a:t>
            </a:fld>
            <a:endParaRPr lang="en-US"/>
          </a:p>
        </p:txBody>
      </p:sp>
      <p:sp>
        <p:nvSpPr>
          <p:cNvPr id="5" name="Footer Placeholder 4">
            <a:extLst>
              <a:ext uri="{FF2B5EF4-FFF2-40B4-BE49-F238E27FC236}">
                <a16:creationId xmlns:a16="http://schemas.microsoft.com/office/drawing/2014/main" id="{384413C4-B303-4498-A837-B9B80B0FF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B2B45-3816-4D25-97D9-F136A7977801}"/>
              </a:ext>
            </a:extLst>
          </p:cNvPr>
          <p:cNvSpPr>
            <a:spLocks noGrp="1"/>
          </p:cNvSpPr>
          <p:nvPr>
            <p:ph type="sldNum" sz="quarter" idx="12"/>
          </p:nvPr>
        </p:nvSpPr>
        <p:spPr/>
        <p:txBody>
          <a:bodyPr/>
          <a:lstStyle/>
          <a:p>
            <a:fld id="{C1A67141-AD82-48F8-8D76-33CE513C2B18}" type="slidenum">
              <a:rPr lang="en-US" smtClean="0"/>
              <a:t>‹#›</a:t>
            </a:fld>
            <a:endParaRPr lang="en-US"/>
          </a:p>
        </p:txBody>
      </p:sp>
    </p:spTree>
    <p:extLst>
      <p:ext uri="{BB962C8B-B14F-4D97-AF65-F5344CB8AC3E}">
        <p14:creationId xmlns:p14="http://schemas.microsoft.com/office/powerpoint/2010/main" val="96912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ED3E-0F6D-4AC6-ADF0-CCA2B6724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A36AF6-D55E-4ECC-9F67-E8E6EB825C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D588CA-DEBC-4086-AF05-0303D49D31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94930B-6904-4EA8-8C2B-0FD5F1E90201}"/>
              </a:ext>
            </a:extLst>
          </p:cNvPr>
          <p:cNvSpPr>
            <a:spLocks noGrp="1"/>
          </p:cNvSpPr>
          <p:nvPr>
            <p:ph type="dt" sz="half" idx="10"/>
          </p:nvPr>
        </p:nvSpPr>
        <p:spPr/>
        <p:txBody>
          <a:bodyPr/>
          <a:lstStyle/>
          <a:p>
            <a:fld id="{BA3AC644-1035-45F0-9D96-0E5729F1CDD7}" type="datetimeFigureOut">
              <a:rPr lang="en-US" smtClean="0"/>
              <a:t>4/24/2021</a:t>
            </a:fld>
            <a:endParaRPr lang="en-US"/>
          </a:p>
        </p:txBody>
      </p:sp>
      <p:sp>
        <p:nvSpPr>
          <p:cNvPr id="6" name="Footer Placeholder 5">
            <a:extLst>
              <a:ext uri="{FF2B5EF4-FFF2-40B4-BE49-F238E27FC236}">
                <a16:creationId xmlns:a16="http://schemas.microsoft.com/office/drawing/2014/main" id="{D2DBF921-52DD-407D-B245-CA867F7780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39CF2-4474-427B-896F-A78ACDB22263}"/>
              </a:ext>
            </a:extLst>
          </p:cNvPr>
          <p:cNvSpPr>
            <a:spLocks noGrp="1"/>
          </p:cNvSpPr>
          <p:nvPr>
            <p:ph type="sldNum" sz="quarter" idx="12"/>
          </p:nvPr>
        </p:nvSpPr>
        <p:spPr/>
        <p:txBody>
          <a:bodyPr/>
          <a:lstStyle/>
          <a:p>
            <a:fld id="{C1A67141-AD82-48F8-8D76-33CE513C2B18}" type="slidenum">
              <a:rPr lang="en-US" smtClean="0"/>
              <a:t>‹#›</a:t>
            </a:fld>
            <a:endParaRPr lang="en-US"/>
          </a:p>
        </p:txBody>
      </p:sp>
    </p:spTree>
    <p:extLst>
      <p:ext uri="{BB962C8B-B14F-4D97-AF65-F5344CB8AC3E}">
        <p14:creationId xmlns:p14="http://schemas.microsoft.com/office/powerpoint/2010/main" val="92290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298E-5354-4992-9D81-A93752B18F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F64883-CB25-4CB4-BFD8-AA267F82E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C21926-D797-4D49-8D3F-C16822C4FC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57C83-92C2-4043-89E5-62A7C13C3E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BB12AE-A5A8-4707-95AF-C0A93EEDCB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051EC5-DFBA-48CC-9F56-EA2C56A26A81}"/>
              </a:ext>
            </a:extLst>
          </p:cNvPr>
          <p:cNvSpPr>
            <a:spLocks noGrp="1"/>
          </p:cNvSpPr>
          <p:nvPr>
            <p:ph type="dt" sz="half" idx="10"/>
          </p:nvPr>
        </p:nvSpPr>
        <p:spPr/>
        <p:txBody>
          <a:bodyPr/>
          <a:lstStyle/>
          <a:p>
            <a:fld id="{BA3AC644-1035-45F0-9D96-0E5729F1CDD7}" type="datetimeFigureOut">
              <a:rPr lang="en-US" smtClean="0"/>
              <a:t>4/24/2021</a:t>
            </a:fld>
            <a:endParaRPr lang="en-US"/>
          </a:p>
        </p:txBody>
      </p:sp>
      <p:sp>
        <p:nvSpPr>
          <p:cNvPr id="8" name="Footer Placeholder 7">
            <a:extLst>
              <a:ext uri="{FF2B5EF4-FFF2-40B4-BE49-F238E27FC236}">
                <a16:creationId xmlns:a16="http://schemas.microsoft.com/office/drawing/2014/main" id="{12B7F25D-207D-463A-B49F-7FB7681950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F8236D-C974-4E0B-8C85-9C1EED964839}"/>
              </a:ext>
            </a:extLst>
          </p:cNvPr>
          <p:cNvSpPr>
            <a:spLocks noGrp="1"/>
          </p:cNvSpPr>
          <p:nvPr>
            <p:ph type="sldNum" sz="quarter" idx="12"/>
          </p:nvPr>
        </p:nvSpPr>
        <p:spPr/>
        <p:txBody>
          <a:bodyPr/>
          <a:lstStyle/>
          <a:p>
            <a:fld id="{C1A67141-AD82-48F8-8D76-33CE513C2B18}" type="slidenum">
              <a:rPr lang="en-US" smtClean="0"/>
              <a:t>‹#›</a:t>
            </a:fld>
            <a:endParaRPr lang="en-US"/>
          </a:p>
        </p:txBody>
      </p:sp>
    </p:spTree>
    <p:extLst>
      <p:ext uri="{BB962C8B-B14F-4D97-AF65-F5344CB8AC3E}">
        <p14:creationId xmlns:p14="http://schemas.microsoft.com/office/powerpoint/2010/main" val="200636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3AA01-3250-4CAD-9D5F-96838664FB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22CE82-9743-48FC-91DF-6D5560151B9A}"/>
              </a:ext>
            </a:extLst>
          </p:cNvPr>
          <p:cNvSpPr>
            <a:spLocks noGrp="1"/>
          </p:cNvSpPr>
          <p:nvPr>
            <p:ph type="dt" sz="half" idx="10"/>
          </p:nvPr>
        </p:nvSpPr>
        <p:spPr/>
        <p:txBody>
          <a:bodyPr/>
          <a:lstStyle/>
          <a:p>
            <a:fld id="{BA3AC644-1035-45F0-9D96-0E5729F1CDD7}" type="datetimeFigureOut">
              <a:rPr lang="en-US" smtClean="0"/>
              <a:t>4/24/2021</a:t>
            </a:fld>
            <a:endParaRPr lang="en-US"/>
          </a:p>
        </p:txBody>
      </p:sp>
      <p:sp>
        <p:nvSpPr>
          <p:cNvPr id="4" name="Footer Placeholder 3">
            <a:extLst>
              <a:ext uri="{FF2B5EF4-FFF2-40B4-BE49-F238E27FC236}">
                <a16:creationId xmlns:a16="http://schemas.microsoft.com/office/drawing/2014/main" id="{CD14750F-9CE8-40B4-9FE6-3C299E10B0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20D969-7959-4901-AEDF-41EBA7F62C27}"/>
              </a:ext>
            </a:extLst>
          </p:cNvPr>
          <p:cNvSpPr>
            <a:spLocks noGrp="1"/>
          </p:cNvSpPr>
          <p:nvPr>
            <p:ph type="sldNum" sz="quarter" idx="12"/>
          </p:nvPr>
        </p:nvSpPr>
        <p:spPr/>
        <p:txBody>
          <a:bodyPr/>
          <a:lstStyle/>
          <a:p>
            <a:fld id="{C1A67141-AD82-48F8-8D76-33CE513C2B18}" type="slidenum">
              <a:rPr lang="en-US" smtClean="0"/>
              <a:t>‹#›</a:t>
            </a:fld>
            <a:endParaRPr lang="en-US"/>
          </a:p>
        </p:txBody>
      </p:sp>
    </p:spTree>
    <p:extLst>
      <p:ext uri="{BB962C8B-B14F-4D97-AF65-F5344CB8AC3E}">
        <p14:creationId xmlns:p14="http://schemas.microsoft.com/office/powerpoint/2010/main" val="300010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48E2C-7FF5-42EF-9457-2245B315D246}"/>
              </a:ext>
            </a:extLst>
          </p:cNvPr>
          <p:cNvSpPr>
            <a:spLocks noGrp="1"/>
          </p:cNvSpPr>
          <p:nvPr>
            <p:ph type="dt" sz="half" idx="10"/>
          </p:nvPr>
        </p:nvSpPr>
        <p:spPr/>
        <p:txBody>
          <a:bodyPr/>
          <a:lstStyle/>
          <a:p>
            <a:fld id="{BA3AC644-1035-45F0-9D96-0E5729F1CDD7}" type="datetimeFigureOut">
              <a:rPr lang="en-US" smtClean="0"/>
              <a:t>4/24/2021</a:t>
            </a:fld>
            <a:endParaRPr lang="en-US"/>
          </a:p>
        </p:txBody>
      </p:sp>
      <p:sp>
        <p:nvSpPr>
          <p:cNvPr id="3" name="Footer Placeholder 2">
            <a:extLst>
              <a:ext uri="{FF2B5EF4-FFF2-40B4-BE49-F238E27FC236}">
                <a16:creationId xmlns:a16="http://schemas.microsoft.com/office/drawing/2014/main" id="{0767C08E-4A46-496D-B13D-6FF1BAC8E7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D71B55-4FCE-4BA3-B94B-B237118C12C2}"/>
              </a:ext>
            </a:extLst>
          </p:cNvPr>
          <p:cNvSpPr>
            <a:spLocks noGrp="1"/>
          </p:cNvSpPr>
          <p:nvPr>
            <p:ph type="sldNum" sz="quarter" idx="12"/>
          </p:nvPr>
        </p:nvSpPr>
        <p:spPr/>
        <p:txBody>
          <a:bodyPr/>
          <a:lstStyle/>
          <a:p>
            <a:fld id="{C1A67141-AD82-48F8-8D76-33CE513C2B18}" type="slidenum">
              <a:rPr lang="en-US" smtClean="0"/>
              <a:t>‹#›</a:t>
            </a:fld>
            <a:endParaRPr lang="en-US"/>
          </a:p>
        </p:txBody>
      </p:sp>
    </p:spTree>
    <p:extLst>
      <p:ext uri="{BB962C8B-B14F-4D97-AF65-F5344CB8AC3E}">
        <p14:creationId xmlns:p14="http://schemas.microsoft.com/office/powerpoint/2010/main" val="384393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AEE3-3271-4210-8020-928FA5AC0E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7B47C9-476F-4300-9191-B32F0A91B5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CA1440-45C6-45CA-B145-1F3008277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C77E56-A6C2-4213-AF53-137FC26CBD7D}"/>
              </a:ext>
            </a:extLst>
          </p:cNvPr>
          <p:cNvSpPr>
            <a:spLocks noGrp="1"/>
          </p:cNvSpPr>
          <p:nvPr>
            <p:ph type="dt" sz="half" idx="10"/>
          </p:nvPr>
        </p:nvSpPr>
        <p:spPr/>
        <p:txBody>
          <a:bodyPr/>
          <a:lstStyle/>
          <a:p>
            <a:fld id="{BA3AC644-1035-45F0-9D96-0E5729F1CDD7}" type="datetimeFigureOut">
              <a:rPr lang="en-US" smtClean="0"/>
              <a:t>4/24/2021</a:t>
            </a:fld>
            <a:endParaRPr lang="en-US"/>
          </a:p>
        </p:txBody>
      </p:sp>
      <p:sp>
        <p:nvSpPr>
          <p:cNvPr id="6" name="Footer Placeholder 5">
            <a:extLst>
              <a:ext uri="{FF2B5EF4-FFF2-40B4-BE49-F238E27FC236}">
                <a16:creationId xmlns:a16="http://schemas.microsoft.com/office/drawing/2014/main" id="{E9FBF7C6-1C1E-4D62-BC91-4F4F87C97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E884B-EFCF-450C-97CE-9CAE062C8429}"/>
              </a:ext>
            </a:extLst>
          </p:cNvPr>
          <p:cNvSpPr>
            <a:spLocks noGrp="1"/>
          </p:cNvSpPr>
          <p:nvPr>
            <p:ph type="sldNum" sz="quarter" idx="12"/>
          </p:nvPr>
        </p:nvSpPr>
        <p:spPr/>
        <p:txBody>
          <a:bodyPr/>
          <a:lstStyle/>
          <a:p>
            <a:fld id="{C1A67141-AD82-48F8-8D76-33CE513C2B18}" type="slidenum">
              <a:rPr lang="en-US" smtClean="0"/>
              <a:t>‹#›</a:t>
            </a:fld>
            <a:endParaRPr lang="en-US"/>
          </a:p>
        </p:txBody>
      </p:sp>
    </p:spTree>
    <p:extLst>
      <p:ext uri="{BB962C8B-B14F-4D97-AF65-F5344CB8AC3E}">
        <p14:creationId xmlns:p14="http://schemas.microsoft.com/office/powerpoint/2010/main" val="257701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F019C-3F2B-4B41-A259-31BE63D8EC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F6DC56-DF86-43A8-9D89-82CEBF1F8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946BC3-DF64-47B9-B7D5-5F4ADC770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BAA55A-E31A-44C6-BEDC-5F733E1EDE40}"/>
              </a:ext>
            </a:extLst>
          </p:cNvPr>
          <p:cNvSpPr>
            <a:spLocks noGrp="1"/>
          </p:cNvSpPr>
          <p:nvPr>
            <p:ph type="dt" sz="half" idx="10"/>
          </p:nvPr>
        </p:nvSpPr>
        <p:spPr/>
        <p:txBody>
          <a:bodyPr/>
          <a:lstStyle/>
          <a:p>
            <a:fld id="{BA3AC644-1035-45F0-9D96-0E5729F1CDD7}" type="datetimeFigureOut">
              <a:rPr lang="en-US" smtClean="0"/>
              <a:t>4/24/2021</a:t>
            </a:fld>
            <a:endParaRPr lang="en-US"/>
          </a:p>
        </p:txBody>
      </p:sp>
      <p:sp>
        <p:nvSpPr>
          <p:cNvPr id="6" name="Footer Placeholder 5">
            <a:extLst>
              <a:ext uri="{FF2B5EF4-FFF2-40B4-BE49-F238E27FC236}">
                <a16:creationId xmlns:a16="http://schemas.microsoft.com/office/drawing/2014/main" id="{858CEB02-74F0-46B2-87EE-138D5722E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2188A3-53E8-4553-A4D7-E0676F7C7C11}"/>
              </a:ext>
            </a:extLst>
          </p:cNvPr>
          <p:cNvSpPr>
            <a:spLocks noGrp="1"/>
          </p:cNvSpPr>
          <p:nvPr>
            <p:ph type="sldNum" sz="quarter" idx="12"/>
          </p:nvPr>
        </p:nvSpPr>
        <p:spPr/>
        <p:txBody>
          <a:bodyPr/>
          <a:lstStyle/>
          <a:p>
            <a:fld id="{C1A67141-AD82-48F8-8D76-33CE513C2B18}" type="slidenum">
              <a:rPr lang="en-US" smtClean="0"/>
              <a:t>‹#›</a:t>
            </a:fld>
            <a:endParaRPr lang="en-US"/>
          </a:p>
        </p:txBody>
      </p:sp>
    </p:spTree>
    <p:extLst>
      <p:ext uri="{BB962C8B-B14F-4D97-AF65-F5344CB8AC3E}">
        <p14:creationId xmlns:p14="http://schemas.microsoft.com/office/powerpoint/2010/main" val="1683159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81DF4-C7FC-4738-B644-9934646B60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0D51D2-4E48-43B1-B38E-6B51842A84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51089-0555-4447-A94B-00E0C08860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AC644-1035-45F0-9D96-0E5729F1CDD7}" type="datetimeFigureOut">
              <a:rPr lang="en-US" smtClean="0"/>
              <a:t>4/24/2021</a:t>
            </a:fld>
            <a:endParaRPr lang="en-US"/>
          </a:p>
        </p:txBody>
      </p:sp>
      <p:sp>
        <p:nvSpPr>
          <p:cNvPr id="5" name="Footer Placeholder 4">
            <a:extLst>
              <a:ext uri="{FF2B5EF4-FFF2-40B4-BE49-F238E27FC236}">
                <a16:creationId xmlns:a16="http://schemas.microsoft.com/office/drawing/2014/main" id="{C7A3713E-B4EA-4125-9F6D-F1CF86EC07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D5A6F9-1CBE-4BB2-A7DE-366F1EEECD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67141-AD82-48F8-8D76-33CE513C2B18}" type="slidenum">
              <a:rPr lang="en-US" smtClean="0"/>
              <a:t>‹#›</a:t>
            </a:fld>
            <a:endParaRPr lang="en-US"/>
          </a:p>
        </p:txBody>
      </p:sp>
    </p:spTree>
    <p:extLst>
      <p:ext uri="{BB962C8B-B14F-4D97-AF65-F5344CB8AC3E}">
        <p14:creationId xmlns:p14="http://schemas.microsoft.com/office/powerpoint/2010/main" val="824213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riseprogramme.org/publications/myths-official-measurement-auditing-and-improving-administrative-data-developing" TargetMode="External"/><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 Id="rId5" Type="http://schemas.openxmlformats.org/officeDocument/2006/relationships/chart" Target="../charts/chart11.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8B27-ADAC-4B54-876B-1E4526FC5105}"/>
              </a:ext>
            </a:extLst>
          </p:cNvPr>
          <p:cNvSpPr>
            <a:spLocks noGrp="1"/>
          </p:cNvSpPr>
          <p:nvPr>
            <p:ph type="ctrTitle"/>
          </p:nvPr>
        </p:nvSpPr>
        <p:spPr/>
        <p:txBody>
          <a:bodyPr/>
          <a:lstStyle/>
          <a:p>
            <a:r>
              <a:rPr lang="en-US" dirty="0"/>
              <a:t>State Capability:</a:t>
            </a:r>
            <a:br>
              <a:rPr lang="en-US" dirty="0"/>
            </a:br>
            <a:r>
              <a:rPr lang="en-US" dirty="0"/>
              <a:t>Dos, Do nots, and Donuts</a:t>
            </a:r>
          </a:p>
        </p:txBody>
      </p:sp>
      <p:sp>
        <p:nvSpPr>
          <p:cNvPr id="3" name="Subtitle 2">
            <a:extLst>
              <a:ext uri="{FF2B5EF4-FFF2-40B4-BE49-F238E27FC236}">
                <a16:creationId xmlns:a16="http://schemas.microsoft.com/office/drawing/2014/main" id="{D286F41C-D4E3-4D52-9EB3-92BAF189DDC3}"/>
              </a:ext>
            </a:extLst>
          </p:cNvPr>
          <p:cNvSpPr>
            <a:spLocks noGrp="1"/>
          </p:cNvSpPr>
          <p:nvPr>
            <p:ph type="subTitle" idx="1"/>
          </p:nvPr>
        </p:nvSpPr>
        <p:spPr/>
        <p:txBody>
          <a:bodyPr>
            <a:normAutofit lnSpcReduction="10000"/>
          </a:bodyPr>
          <a:lstStyle/>
          <a:p>
            <a:r>
              <a:rPr lang="en-US" dirty="0"/>
              <a:t>Lant Pritchett</a:t>
            </a:r>
          </a:p>
          <a:p>
            <a:r>
              <a:rPr lang="en-US" dirty="0"/>
              <a:t>Oxford Blavatnik School of Government</a:t>
            </a:r>
          </a:p>
          <a:p>
            <a:r>
              <a:rPr lang="en-US" dirty="0"/>
              <a:t>April 24, 2021</a:t>
            </a:r>
          </a:p>
          <a:p>
            <a:r>
              <a:rPr lang="en-US" dirty="0"/>
              <a:t>Indian School Public Policy, Delhi</a:t>
            </a:r>
          </a:p>
        </p:txBody>
      </p:sp>
    </p:spTree>
    <p:extLst>
      <p:ext uri="{BB962C8B-B14F-4D97-AF65-F5344CB8AC3E}">
        <p14:creationId xmlns:p14="http://schemas.microsoft.com/office/powerpoint/2010/main" val="64088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9F6E-CDCD-4A11-9BDF-DF784CBAE024}"/>
              </a:ext>
            </a:extLst>
          </p:cNvPr>
          <p:cNvSpPr>
            <a:spLocks noGrp="1"/>
          </p:cNvSpPr>
          <p:nvPr>
            <p:ph type="title"/>
          </p:nvPr>
        </p:nvSpPr>
        <p:spPr/>
        <p:txBody>
          <a:bodyPr>
            <a:noAutofit/>
          </a:bodyPr>
          <a:lstStyle/>
          <a:p>
            <a:r>
              <a:rPr lang="en-US" sz="2400" dirty="0"/>
              <a:t>The “best practice” fantasy and fallacy is to choose as a policy something that is very far from existing capability</a:t>
            </a:r>
          </a:p>
        </p:txBody>
      </p:sp>
      <p:graphicFrame>
        <p:nvGraphicFramePr>
          <p:cNvPr id="7" name="Content Placeholder 6">
            <a:extLst>
              <a:ext uri="{FF2B5EF4-FFF2-40B4-BE49-F238E27FC236}">
                <a16:creationId xmlns:a16="http://schemas.microsoft.com/office/drawing/2014/main" id="{E83135CD-7AF8-4FD4-AEAB-DC4FF80E5CAA}"/>
              </a:ext>
            </a:extLst>
          </p:cNvPr>
          <p:cNvGraphicFramePr>
            <a:graphicFrameLocks noGrp="1"/>
          </p:cNvGraphicFramePr>
          <p:nvPr>
            <p:ph sz="half" idx="4294967295"/>
            <p:extLst>
              <p:ext uri="{D42A27DB-BD31-4B8C-83A1-F6EECF244321}">
                <p14:modId xmlns:p14="http://schemas.microsoft.com/office/powerpoint/2010/main" val="255725938"/>
              </p:ext>
            </p:extLst>
          </p:nvPr>
        </p:nvGraphicFramePr>
        <p:xfrm>
          <a:off x="-1" y="1776248"/>
          <a:ext cx="8713077" cy="471662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6F94298-BBB9-47FE-B7A0-A114F345C1A0}"/>
              </a:ext>
            </a:extLst>
          </p:cNvPr>
          <p:cNvSpPr txBox="1"/>
          <p:nvPr/>
        </p:nvSpPr>
        <p:spPr>
          <a:xfrm>
            <a:off x="4187003" y="4347369"/>
            <a:ext cx="883190" cy="369332"/>
          </a:xfrm>
          <a:prstGeom prst="rect">
            <a:avLst/>
          </a:prstGeom>
          <a:noFill/>
        </p:spPr>
        <p:txBody>
          <a:bodyPr wrap="none" rtlCol="0">
            <a:spAutoFit/>
          </a:bodyPr>
          <a:lstStyle/>
          <a:p>
            <a:r>
              <a:rPr lang="en-US" dirty="0"/>
              <a:t>LATE(</a:t>
            </a:r>
            <a:r>
              <a:rPr lang="el-GR" dirty="0"/>
              <a:t>δ</a:t>
            </a:r>
            <a:r>
              <a:rPr lang="en-US" dirty="0"/>
              <a:t>)</a:t>
            </a:r>
          </a:p>
        </p:txBody>
      </p:sp>
      <p:sp>
        <p:nvSpPr>
          <p:cNvPr id="18" name="TextBox 17">
            <a:extLst>
              <a:ext uri="{FF2B5EF4-FFF2-40B4-BE49-F238E27FC236}">
                <a16:creationId xmlns:a16="http://schemas.microsoft.com/office/drawing/2014/main" id="{69EF64C6-5A28-477F-8407-21B7ED5ADE81}"/>
              </a:ext>
            </a:extLst>
          </p:cNvPr>
          <p:cNvSpPr txBox="1"/>
          <p:nvPr/>
        </p:nvSpPr>
        <p:spPr>
          <a:xfrm>
            <a:off x="1881352" y="2070539"/>
            <a:ext cx="1791068" cy="369332"/>
          </a:xfrm>
          <a:prstGeom prst="rect">
            <a:avLst/>
          </a:prstGeom>
          <a:noFill/>
        </p:spPr>
        <p:txBody>
          <a:bodyPr wrap="none" rtlCol="0">
            <a:spAutoFit/>
          </a:bodyPr>
          <a:lstStyle/>
          <a:p>
            <a:r>
              <a:rPr lang="en-US" dirty="0"/>
              <a:t>Capability is here</a:t>
            </a:r>
          </a:p>
        </p:txBody>
      </p:sp>
    </p:spTree>
    <p:extLst>
      <p:ext uri="{BB962C8B-B14F-4D97-AF65-F5344CB8AC3E}">
        <p14:creationId xmlns:p14="http://schemas.microsoft.com/office/powerpoint/2010/main" val="3907471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Some empirical research on one specific indicator (time to get a construction permit) allows a comparison across countries of the “de jure” and “de facto” times</a:t>
            </a:r>
          </a:p>
        </p:txBody>
      </p:sp>
      <p:sp>
        <p:nvSpPr>
          <p:cNvPr id="4" name="Text Placeholder 3"/>
          <p:cNvSpPr>
            <a:spLocks noGrp="1"/>
          </p:cNvSpPr>
          <p:nvPr>
            <p:ph type="body" idx="1"/>
          </p:nvPr>
        </p:nvSpPr>
        <p:spPr/>
        <p:txBody>
          <a:bodyPr/>
          <a:lstStyle/>
          <a:p>
            <a:r>
              <a:rPr lang="en-US" dirty="0"/>
              <a:t>Doing Business Indicators</a:t>
            </a:r>
          </a:p>
        </p:txBody>
      </p:sp>
      <p:sp>
        <p:nvSpPr>
          <p:cNvPr id="5" name="Content Placeholder 4"/>
          <p:cNvSpPr>
            <a:spLocks noGrp="1"/>
          </p:cNvSpPr>
          <p:nvPr>
            <p:ph sz="half" idx="2"/>
          </p:nvPr>
        </p:nvSpPr>
        <p:spPr/>
        <p:txBody>
          <a:bodyPr>
            <a:normAutofit lnSpcReduction="10000"/>
          </a:bodyPr>
          <a:lstStyle/>
          <a:p>
            <a:endParaRPr lang="en-US" dirty="0"/>
          </a:p>
          <a:p>
            <a:r>
              <a:rPr lang="en-US" dirty="0"/>
              <a:t>The number of days it would take to get a construction permit (for a commercial warehouse) </a:t>
            </a:r>
            <a:r>
              <a:rPr lang="en-US" i="1" dirty="0"/>
              <a:t>if </a:t>
            </a:r>
            <a:r>
              <a:rPr lang="en-US" dirty="0"/>
              <a:t>one were to follow the law.</a:t>
            </a:r>
          </a:p>
          <a:p>
            <a:r>
              <a:rPr lang="en-US" b="1" i="1" dirty="0"/>
              <a:t>De jure </a:t>
            </a:r>
            <a:r>
              <a:rPr lang="en-US" dirty="0"/>
              <a:t>measure of the time for regulatory compliance.</a:t>
            </a:r>
          </a:p>
          <a:p>
            <a:r>
              <a:rPr lang="en-US" dirty="0"/>
              <a:t>One observation per country per year</a:t>
            </a:r>
          </a:p>
        </p:txBody>
      </p:sp>
      <p:sp>
        <p:nvSpPr>
          <p:cNvPr id="6" name="Text Placeholder 5"/>
          <p:cNvSpPr>
            <a:spLocks noGrp="1"/>
          </p:cNvSpPr>
          <p:nvPr>
            <p:ph type="body" sz="quarter" idx="3"/>
          </p:nvPr>
        </p:nvSpPr>
        <p:spPr/>
        <p:txBody>
          <a:bodyPr/>
          <a:lstStyle/>
          <a:p>
            <a:r>
              <a:rPr lang="en-US" dirty="0"/>
              <a:t>Enterprise Survey</a:t>
            </a:r>
          </a:p>
        </p:txBody>
      </p:sp>
      <p:sp>
        <p:nvSpPr>
          <p:cNvPr id="7" name="Content Placeholder 6"/>
          <p:cNvSpPr>
            <a:spLocks noGrp="1"/>
          </p:cNvSpPr>
          <p:nvPr>
            <p:ph sz="quarter" idx="4"/>
          </p:nvPr>
        </p:nvSpPr>
        <p:spPr/>
        <p:txBody>
          <a:bodyPr/>
          <a:lstStyle/>
          <a:p>
            <a:endParaRPr lang="en-US" dirty="0"/>
          </a:p>
          <a:p>
            <a:r>
              <a:rPr lang="en-US" dirty="0"/>
              <a:t>Ask firms who actually built something how long it took them to get the permit</a:t>
            </a:r>
          </a:p>
          <a:p>
            <a:r>
              <a:rPr lang="en-US" b="1" i="1" dirty="0"/>
              <a:t>De facto </a:t>
            </a:r>
            <a:r>
              <a:rPr lang="en-US" dirty="0"/>
              <a:t>measure of how business is done</a:t>
            </a:r>
          </a:p>
        </p:txBody>
      </p:sp>
    </p:spTree>
    <p:extLst>
      <p:ext uri="{BB962C8B-B14F-4D97-AF65-F5344CB8AC3E}">
        <p14:creationId xmlns:p14="http://schemas.microsoft.com/office/powerpoint/2010/main" val="3006749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srcRect/>
          <a:stretch>
            <a:fillRect/>
          </a:stretch>
        </p:blipFill>
        <p:spPr bwMode="auto">
          <a:xfrm>
            <a:off x="673100" y="685800"/>
            <a:ext cx="9048969" cy="4748048"/>
          </a:xfrm>
          <a:prstGeom prst="rect">
            <a:avLst/>
          </a:prstGeom>
          <a:noFill/>
          <a:ln w="9525">
            <a:noFill/>
            <a:miter lim="800000"/>
            <a:headEnd/>
            <a:tailEnd/>
          </a:ln>
        </p:spPr>
      </p:pic>
      <p:sp>
        <p:nvSpPr>
          <p:cNvPr id="10" name="TextBox 9"/>
          <p:cNvSpPr txBox="1"/>
          <p:nvPr/>
        </p:nvSpPr>
        <p:spPr>
          <a:xfrm>
            <a:off x="2997200" y="350481"/>
            <a:ext cx="8204200" cy="1200329"/>
          </a:xfrm>
          <a:prstGeom prst="rect">
            <a:avLst/>
          </a:prstGeom>
          <a:noFill/>
        </p:spPr>
        <p:txBody>
          <a:bodyPr wrap="square" rtlCol="0">
            <a:spAutoFit/>
          </a:bodyPr>
          <a:lstStyle/>
          <a:p>
            <a:r>
              <a:rPr lang="en-US" sz="2400" dirty="0"/>
              <a:t>Around the world there are massive differences between actual reported days (de facto) and the DB days (de jure)</a:t>
            </a:r>
          </a:p>
          <a:p>
            <a:endParaRPr lang="en-US" sz="2400" dirty="0"/>
          </a:p>
        </p:txBody>
      </p:sp>
      <p:sp>
        <p:nvSpPr>
          <p:cNvPr id="5" name="TextBox 4">
            <a:extLst>
              <a:ext uri="{FF2B5EF4-FFF2-40B4-BE49-F238E27FC236}">
                <a16:creationId xmlns:a16="http://schemas.microsoft.com/office/drawing/2014/main" id="{BEC5BE27-4EE1-44B8-9967-4614196007BE}"/>
              </a:ext>
            </a:extLst>
          </p:cNvPr>
          <p:cNvSpPr txBox="1"/>
          <p:nvPr/>
        </p:nvSpPr>
        <p:spPr>
          <a:xfrm>
            <a:off x="73572" y="5934670"/>
            <a:ext cx="6096000" cy="923330"/>
          </a:xfrm>
          <a:prstGeom prst="rect">
            <a:avLst/>
          </a:prstGeom>
          <a:noFill/>
        </p:spPr>
        <p:txBody>
          <a:bodyPr wrap="square">
            <a:spAutoFit/>
          </a:bodyPr>
          <a:lstStyle/>
          <a:p>
            <a:r>
              <a:rPr lang="en-US" sz="1800" dirty="0"/>
              <a:t>Roughly 1/3 of firms report less than 15 days, another 1/3 15 to 45, only 1/3 report more than 45 and the 90</a:t>
            </a:r>
            <a:r>
              <a:rPr lang="en-US" sz="1800" baseline="30000" dirty="0"/>
              <a:t>th</a:t>
            </a:r>
            <a:r>
              <a:rPr lang="en-US" sz="1800" dirty="0"/>
              <a:t> percentile is 145 days</a:t>
            </a:r>
          </a:p>
        </p:txBody>
      </p:sp>
      <p:sp>
        <p:nvSpPr>
          <p:cNvPr id="8" name="TextBox 7">
            <a:extLst>
              <a:ext uri="{FF2B5EF4-FFF2-40B4-BE49-F238E27FC236}">
                <a16:creationId xmlns:a16="http://schemas.microsoft.com/office/drawing/2014/main" id="{2C248CAC-31F9-42BA-81ED-DC8FBC65AB64}"/>
              </a:ext>
            </a:extLst>
          </p:cNvPr>
          <p:cNvSpPr txBox="1"/>
          <p:nvPr/>
        </p:nvSpPr>
        <p:spPr>
          <a:xfrm>
            <a:off x="4365735" y="2782669"/>
            <a:ext cx="6096000" cy="646331"/>
          </a:xfrm>
          <a:prstGeom prst="rect">
            <a:avLst/>
          </a:prstGeom>
          <a:noFill/>
        </p:spPr>
        <p:txBody>
          <a:bodyPr wrap="square">
            <a:spAutoFit/>
          </a:bodyPr>
          <a:lstStyle/>
          <a:p>
            <a:endParaRPr lang="en-US" sz="1800" dirty="0"/>
          </a:p>
          <a:p>
            <a:r>
              <a:rPr lang="en-US" sz="1800" dirty="0"/>
              <a:t>The typical </a:t>
            </a:r>
            <a:r>
              <a:rPr lang="en-US" sz="1800" i="1" dirty="0"/>
              <a:t>median </a:t>
            </a:r>
            <a:r>
              <a:rPr lang="en-US" sz="1800" dirty="0"/>
              <a:t>Doing Business is 190 days</a:t>
            </a:r>
          </a:p>
        </p:txBody>
      </p:sp>
    </p:spTree>
    <p:extLst>
      <p:ext uri="{BB962C8B-B14F-4D97-AF65-F5344CB8AC3E}">
        <p14:creationId xmlns:p14="http://schemas.microsoft.com/office/powerpoint/2010/main" val="66828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Sudan:  DB </a:t>
            </a:r>
            <a:r>
              <a:rPr lang="en-US" i="1" dirty="0"/>
              <a:t>(de jure)</a:t>
            </a:r>
            <a:r>
              <a:rPr lang="en-US" dirty="0"/>
              <a:t> is 270 days but 93.5 percent (of 108) firms report taking less than 15 days</a:t>
            </a:r>
          </a:p>
        </p:txBody>
      </p:sp>
      <p:pic>
        <p:nvPicPr>
          <p:cNvPr id="3" name="Picture 2"/>
          <p:cNvPicPr/>
          <p:nvPr/>
        </p:nvPicPr>
        <p:blipFill>
          <a:blip r:embed="rId2" cstate="print"/>
          <a:srcRect/>
          <a:stretch>
            <a:fillRect/>
          </a:stretch>
        </p:blipFill>
        <p:spPr bwMode="auto">
          <a:xfrm>
            <a:off x="2133600" y="1676401"/>
            <a:ext cx="7772400" cy="4876800"/>
          </a:xfrm>
          <a:prstGeom prst="rect">
            <a:avLst/>
          </a:prstGeom>
          <a:noFill/>
          <a:ln w="9525">
            <a:noFill/>
            <a:miter lim="800000"/>
            <a:headEnd/>
            <a:tailEnd/>
          </a:ln>
        </p:spPr>
      </p:pic>
    </p:spTree>
    <p:extLst>
      <p:ext uri="{BB962C8B-B14F-4D97-AF65-F5344CB8AC3E}">
        <p14:creationId xmlns:p14="http://schemas.microsoft.com/office/powerpoint/2010/main" val="1802564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591759762"/>
              </p:ext>
            </p:extLst>
          </p:nvPr>
        </p:nvGraphicFramePr>
        <p:xfrm>
          <a:off x="744826" y="1793081"/>
          <a:ext cx="8305799" cy="45815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819401" y="6477000"/>
            <a:ext cx="4156651" cy="369332"/>
          </a:xfrm>
          <a:prstGeom prst="rect">
            <a:avLst/>
          </a:prstGeom>
          <a:noFill/>
        </p:spPr>
        <p:txBody>
          <a:bodyPr wrap="none" rtlCol="0">
            <a:spAutoFit/>
          </a:bodyPr>
          <a:lstStyle/>
          <a:p>
            <a:r>
              <a:rPr lang="en-US" dirty="0"/>
              <a:t>Source:   </a:t>
            </a:r>
            <a:r>
              <a:rPr lang="en-US" dirty="0" err="1"/>
              <a:t>Kar</a:t>
            </a:r>
            <a:r>
              <a:rPr lang="en-US" dirty="0"/>
              <a:t>, Pritchett, Roy and Sen 2019</a:t>
            </a:r>
          </a:p>
        </p:txBody>
      </p:sp>
      <p:sp>
        <p:nvSpPr>
          <p:cNvPr id="5" name="TextBox 4">
            <a:extLst>
              <a:ext uri="{FF2B5EF4-FFF2-40B4-BE49-F238E27FC236}">
                <a16:creationId xmlns:a16="http://schemas.microsoft.com/office/drawing/2014/main" id="{65893F73-C272-46EE-9686-8E18C61B6FE9}"/>
              </a:ext>
            </a:extLst>
          </p:cNvPr>
          <p:cNvSpPr txBox="1"/>
          <p:nvPr/>
        </p:nvSpPr>
        <p:spPr>
          <a:xfrm>
            <a:off x="3225800" y="877361"/>
            <a:ext cx="3911599" cy="1015663"/>
          </a:xfrm>
          <a:prstGeom prst="rect">
            <a:avLst/>
          </a:prstGeom>
          <a:noFill/>
        </p:spPr>
        <p:txBody>
          <a:bodyPr wrap="square" rtlCol="0">
            <a:spAutoFit/>
          </a:bodyPr>
          <a:lstStyle/>
          <a:p>
            <a:r>
              <a:rPr lang="en-US" sz="2000" dirty="0">
                <a:solidFill>
                  <a:srgbClr val="FF0000"/>
                </a:solidFill>
              </a:rPr>
              <a:t>In highly regulated, weak capability states, making the law stronger </a:t>
            </a:r>
            <a:r>
              <a:rPr lang="en-US" sz="2000" i="1" dirty="0">
                <a:solidFill>
                  <a:srgbClr val="FF0000"/>
                </a:solidFill>
              </a:rPr>
              <a:t>reduces </a:t>
            </a:r>
            <a:r>
              <a:rPr lang="en-US" sz="2000" dirty="0">
                <a:solidFill>
                  <a:srgbClr val="FF0000"/>
                </a:solidFill>
              </a:rPr>
              <a:t>compliance</a:t>
            </a:r>
          </a:p>
        </p:txBody>
      </p:sp>
    </p:spTree>
    <p:extLst>
      <p:ext uri="{BB962C8B-B14F-4D97-AF65-F5344CB8AC3E}">
        <p14:creationId xmlns:p14="http://schemas.microsoft.com/office/powerpoint/2010/main" val="339966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DEF8E-FDBB-4A69-A21A-63808ED379A6}"/>
              </a:ext>
            </a:extLst>
          </p:cNvPr>
          <p:cNvSpPr>
            <a:spLocks noGrp="1"/>
          </p:cNvSpPr>
          <p:nvPr>
            <p:ph type="title"/>
          </p:nvPr>
        </p:nvSpPr>
        <p:spPr>
          <a:xfrm>
            <a:off x="704193" y="723899"/>
            <a:ext cx="10468303" cy="1430721"/>
          </a:xfrm>
        </p:spPr>
        <p:txBody>
          <a:bodyPr>
            <a:noAutofit/>
          </a:bodyPr>
          <a:lstStyle/>
          <a:p>
            <a:r>
              <a:rPr lang="en-US" sz="2400" dirty="0"/>
              <a:t>What are the “facts” is an interplay between the organizational/institutional pressures on agents to declare the fact facts to be the juridically relevant administrative fact versus pressures on agents in the implementation chain to declare favorable facts</a:t>
            </a:r>
          </a:p>
        </p:txBody>
      </p:sp>
      <p:sp>
        <p:nvSpPr>
          <p:cNvPr id="3" name="AutoShape 3">
            <a:extLst>
              <a:ext uri="{FF2B5EF4-FFF2-40B4-BE49-F238E27FC236}">
                <a16:creationId xmlns:a16="http://schemas.microsoft.com/office/drawing/2014/main" id="{34B50507-0154-4F1C-A165-8D5187148FEB}"/>
              </a:ext>
            </a:extLst>
          </p:cNvPr>
          <p:cNvSpPr>
            <a:spLocks noChangeArrowheads="1"/>
          </p:cNvSpPr>
          <p:nvPr/>
        </p:nvSpPr>
        <p:spPr bwMode="auto">
          <a:xfrm>
            <a:off x="2209800" y="3124200"/>
            <a:ext cx="2971800" cy="24384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t>Fact Facts: the “objective” </a:t>
            </a:r>
          </a:p>
          <a:p>
            <a:pPr algn="ctr"/>
            <a:r>
              <a:rPr lang="en-US" altLang="en-US" dirty="0"/>
              <a:t>reality</a:t>
            </a:r>
          </a:p>
          <a:p>
            <a:endParaRPr lang="en-US" altLang="en-US" dirty="0"/>
          </a:p>
        </p:txBody>
      </p:sp>
      <p:sp>
        <p:nvSpPr>
          <p:cNvPr id="4" name="AutoShape 3">
            <a:extLst>
              <a:ext uri="{FF2B5EF4-FFF2-40B4-BE49-F238E27FC236}">
                <a16:creationId xmlns:a16="http://schemas.microsoft.com/office/drawing/2014/main" id="{211F08E6-8C85-422A-991A-F34CC6D2637B}"/>
              </a:ext>
            </a:extLst>
          </p:cNvPr>
          <p:cNvSpPr>
            <a:spLocks noChangeArrowheads="1"/>
          </p:cNvSpPr>
          <p:nvPr/>
        </p:nvSpPr>
        <p:spPr bwMode="auto">
          <a:xfrm>
            <a:off x="7467600" y="3124200"/>
            <a:ext cx="2971800" cy="2438400"/>
          </a:xfrm>
          <a:prstGeom prst="octagon">
            <a:avLst>
              <a:gd name="adj" fmla="val 29287"/>
            </a:avLst>
          </a:prstGeom>
          <a:solidFill>
            <a:srgbClr val="FF0000"/>
          </a:solidFill>
          <a:ln w="9525">
            <a:solidFill>
              <a:schemeClr val="tx1"/>
            </a:solidFill>
            <a:miter lim="800000"/>
            <a:headEnd/>
            <a:tailEnd/>
          </a:ln>
          <a:effectLst/>
        </p:spPr>
        <p:txBody>
          <a:bodyPr wrap="none" anchor="ctr"/>
          <a:lstStyle/>
          <a:p>
            <a:pPr algn="ctr"/>
            <a:r>
              <a:rPr lang="en-US" altLang="en-US" dirty="0"/>
              <a:t>Administrative or juridical facts </a:t>
            </a:r>
          </a:p>
          <a:p>
            <a:pPr algn="ctr"/>
            <a:r>
              <a:rPr lang="en-US" altLang="en-US" dirty="0"/>
              <a:t>on which the policy mapping </a:t>
            </a:r>
          </a:p>
          <a:p>
            <a:pPr algn="ctr"/>
            <a:r>
              <a:rPr lang="en-US" altLang="en-US" dirty="0"/>
              <a:t>to actions of agents depends</a:t>
            </a:r>
          </a:p>
          <a:p>
            <a:endParaRPr lang="en-US" altLang="en-US" dirty="0"/>
          </a:p>
        </p:txBody>
      </p:sp>
      <p:sp>
        <p:nvSpPr>
          <p:cNvPr id="5" name="Arrow: Right 4">
            <a:extLst>
              <a:ext uri="{FF2B5EF4-FFF2-40B4-BE49-F238E27FC236}">
                <a16:creationId xmlns:a16="http://schemas.microsoft.com/office/drawing/2014/main" id="{93014BCA-F137-48E3-BB23-2A751F22EFE3}"/>
              </a:ext>
            </a:extLst>
          </p:cNvPr>
          <p:cNvSpPr/>
          <p:nvPr/>
        </p:nvSpPr>
        <p:spPr>
          <a:xfrm>
            <a:off x="5283724" y="3505200"/>
            <a:ext cx="2209800" cy="1752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Organizational capability to control the facts</a:t>
            </a:r>
          </a:p>
        </p:txBody>
      </p:sp>
      <p:sp>
        <p:nvSpPr>
          <p:cNvPr id="6" name="Arrow: Down 5">
            <a:extLst>
              <a:ext uri="{FF2B5EF4-FFF2-40B4-BE49-F238E27FC236}">
                <a16:creationId xmlns:a16="http://schemas.microsoft.com/office/drawing/2014/main" id="{525AC52D-A6AE-4A74-83E7-8382BC1308FB}"/>
              </a:ext>
            </a:extLst>
          </p:cNvPr>
          <p:cNvSpPr/>
          <p:nvPr/>
        </p:nvSpPr>
        <p:spPr>
          <a:xfrm>
            <a:off x="5017416" y="2552700"/>
            <a:ext cx="2336276"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Pressures to be accurate</a:t>
            </a:r>
          </a:p>
        </p:txBody>
      </p:sp>
      <p:sp>
        <p:nvSpPr>
          <p:cNvPr id="7" name="Arrow: Up 6">
            <a:extLst>
              <a:ext uri="{FF2B5EF4-FFF2-40B4-BE49-F238E27FC236}">
                <a16:creationId xmlns:a16="http://schemas.microsoft.com/office/drawing/2014/main" id="{E3BC463F-712B-46F9-8DCB-3805B6BADA36}"/>
              </a:ext>
            </a:extLst>
          </p:cNvPr>
          <p:cNvSpPr/>
          <p:nvPr/>
        </p:nvSpPr>
        <p:spPr>
          <a:xfrm>
            <a:off x="3771900" y="5048251"/>
            <a:ext cx="4648200" cy="17622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Pressures to create a “deal” and declare a favorable fact (independent of reality)</a:t>
            </a:r>
          </a:p>
        </p:txBody>
      </p:sp>
    </p:spTree>
    <p:extLst>
      <p:ext uri="{BB962C8B-B14F-4D97-AF65-F5344CB8AC3E}">
        <p14:creationId xmlns:p14="http://schemas.microsoft.com/office/powerpoint/2010/main" val="166116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78371" y="274638"/>
            <a:ext cx="11109435" cy="1630362"/>
          </a:xfrm>
        </p:spPr>
        <p:txBody>
          <a:bodyPr>
            <a:noAutofit/>
          </a:bodyPr>
          <a:lstStyle/>
          <a:p>
            <a:r>
              <a:rPr lang="en-US" altLang="en-US" sz="3200" dirty="0"/>
              <a:t>Two dimensions of organizational (“army”) capability:  in “theory” (on the parade ground) and in “practice” (when the other side is trying to kill you)</a:t>
            </a:r>
          </a:p>
        </p:txBody>
      </p:sp>
      <p:sp>
        <p:nvSpPr>
          <p:cNvPr id="90115" name="Line 3"/>
          <p:cNvSpPr>
            <a:spLocks noChangeShapeType="1"/>
          </p:cNvSpPr>
          <p:nvPr/>
        </p:nvSpPr>
        <p:spPr bwMode="auto">
          <a:xfrm>
            <a:off x="2590800" y="5638800"/>
            <a:ext cx="6705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6" name="Line 4"/>
          <p:cNvSpPr>
            <a:spLocks noChangeShapeType="1"/>
          </p:cNvSpPr>
          <p:nvPr/>
        </p:nvSpPr>
        <p:spPr bwMode="auto">
          <a:xfrm flipV="1">
            <a:off x="2590800" y="1905000"/>
            <a:ext cx="0" cy="3733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7" name="Text Box 5"/>
          <p:cNvSpPr txBox="1">
            <a:spLocks noChangeArrowheads="1"/>
          </p:cNvSpPr>
          <p:nvPr/>
        </p:nvSpPr>
        <p:spPr bwMode="auto">
          <a:xfrm>
            <a:off x="1676400" y="1905001"/>
            <a:ext cx="24618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Ability to inflict damage </a:t>
            </a:r>
          </a:p>
          <a:p>
            <a:pPr algn="l"/>
            <a:r>
              <a:rPr lang="en-US" altLang="en-US"/>
              <a:t>on the enemy</a:t>
            </a:r>
          </a:p>
        </p:txBody>
      </p:sp>
      <p:sp>
        <p:nvSpPr>
          <p:cNvPr id="90118" name="Text Box 6"/>
          <p:cNvSpPr txBox="1">
            <a:spLocks noChangeArrowheads="1"/>
          </p:cNvSpPr>
          <p:nvPr/>
        </p:nvSpPr>
        <p:spPr bwMode="auto">
          <a:xfrm>
            <a:off x="7908926" y="5751514"/>
            <a:ext cx="25529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Battlefield stress (e.g. fog</a:t>
            </a:r>
          </a:p>
          <a:p>
            <a:pPr algn="l"/>
            <a:r>
              <a:rPr lang="en-US" altLang="en-US"/>
              <a:t>of war, casualties)</a:t>
            </a:r>
          </a:p>
        </p:txBody>
      </p:sp>
      <p:sp>
        <p:nvSpPr>
          <p:cNvPr id="90119" name="Freeform 7"/>
          <p:cNvSpPr>
            <a:spLocks/>
          </p:cNvSpPr>
          <p:nvPr/>
        </p:nvSpPr>
        <p:spPr bwMode="auto">
          <a:xfrm>
            <a:off x="2590800" y="2895600"/>
            <a:ext cx="4876800" cy="2882900"/>
          </a:xfrm>
          <a:custGeom>
            <a:avLst/>
            <a:gdLst>
              <a:gd name="T0" fmla="*/ 0 w 3072"/>
              <a:gd name="T1" fmla="*/ 48 h 1816"/>
              <a:gd name="T2" fmla="*/ 1104 w 3072"/>
              <a:gd name="T3" fmla="*/ 96 h 1816"/>
              <a:gd name="T4" fmla="*/ 1392 w 3072"/>
              <a:gd name="T5" fmla="*/ 624 h 1816"/>
              <a:gd name="T6" fmla="*/ 1680 w 3072"/>
              <a:gd name="T7" fmla="*/ 1632 h 1816"/>
              <a:gd name="T8" fmla="*/ 3072 w 3072"/>
              <a:gd name="T9" fmla="*/ 1728 h 1816"/>
            </a:gdLst>
            <a:ahLst/>
            <a:cxnLst>
              <a:cxn ang="0">
                <a:pos x="T0" y="T1"/>
              </a:cxn>
              <a:cxn ang="0">
                <a:pos x="T2" y="T3"/>
              </a:cxn>
              <a:cxn ang="0">
                <a:pos x="T4" y="T5"/>
              </a:cxn>
              <a:cxn ang="0">
                <a:pos x="T6" y="T7"/>
              </a:cxn>
              <a:cxn ang="0">
                <a:pos x="T8" y="T9"/>
              </a:cxn>
            </a:cxnLst>
            <a:rect l="0" t="0" r="r" b="b"/>
            <a:pathLst>
              <a:path w="3072" h="1816">
                <a:moveTo>
                  <a:pt x="0" y="48"/>
                </a:moveTo>
                <a:cubicBezTo>
                  <a:pt x="436" y="24"/>
                  <a:pt x="872" y="0"/>
                  <a:pt x="1104" y="96"/>
                </a:cubicBezTo>
                <a:cubicBezTo>
                  <a:pt x="1336" y="192"/>
                  <a:pt x="1296" y="368"/>
                  <a:pt x="1392" y="624"/>
                </a:cubicBezTo>
                <a:cubicBezTo>
                  <a:pt x="1488" y="880"/>
                  <a:pt x="1400" y="1448"/>
                  <a:pt x="1680" y="1632"/>
                </a:cubicBezTo>
                <a:cubicBezTo>
                  <a:pt x="1960" y="1816"/>
                  <a:pt x="2832" y="1712"/>
                  <a:pt x="3072" y="17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0" name="Text Box 8"/>
          <p:cNvSpPr txBox="1">
            <a:spLocks noChangeArrowheads="1"/>
          </p:cNvSpPr>
          <p:nvPr/>
        </p:nvSpPr>
        <p:spPr bwMode="auto">
          <a:xfrm>
            <a:off x="3108325" y="3084513"/>
            <a:ext cx="6821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Army</a:t>
            </a:r>
          </a:p>
        </p:txBody>
      </p:sp>
      <p:sp>
        <p:nvSpPr>
          <p:cNvPr id="90121" name="Text Box 9"/>
          <p:cNvSpPr txBox="1">
            <a:spLocks noChangeArrowheads="1"/>
          </p:cNvSpPr>
          <p:nvPr/>
        </p:nvSpPr>
        <p:spPr bwMode="auto">
          <a:xfrm>
            <a:off x="5851525" y="4989513"/>
            <a:ext cx="18760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Disorganized Mob</a:t>
            </a:r>
          </a:p>
        </p:txBody>
      </p:sp>
      <p:sp>
        <p:nvSpPr>
          <p:cNvPr id="90122" name="Text Box 10"/>
          <p:cNvSpPr txBox="1">
            <a:spLocks noChangeArrowheads="1"/>
          </p:cNvSpPr>
          <p:nvPr/>
        </p:nvSpPr>
        <p:spPr bwMode="auto">
          <a:xfrm>
            <a:off x="5130800" y="3817620"/>
            <a:ext cx="393825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Sharply non-linear dynamic</a:t>
            </a:r>
          </a:p>
          <a:p>
            <a:pPr algn="l"/>
            <a:r>
              <a:rPr lang="en-US" altLang="en-US" dirty="0"/>
              <a:t>of army “capability” under engagement </a:t>
            </a:r>
          </a:p>
          <a:p>
            <a:pPr algn="l"/>
            <a:r>
              <a:rPr lang="en-US" altLang="en-US" dirty="0"/>
              <a:t>Stress—from “army” to “mob”</a:t>
            </a:r>
          </a:p>
        </p:txBody>
      </p:sp>
      <p:sp>
        <p:nvSpPr>
          <p:cNvPr id="90124" name="Freeform 12"/>
          <p:cNvSpPr>
            <a:spLocks/>
          </p:cNvSpPr>
          <p:nvPr/>
        </p:nvSpPr>
        <p:spPr bwMode="auto">
          <a:xfrm>
            <a:off x="2667000" y="2781300"/>
            <a:ext cx="609600" cy="3111500"/>
          </a:xfrm>
          <a:custGeom>
            <a:avLst/>
            <a:gdLst>
              <a:gd name="T0" fmla="*/ 0 w 720"/>
              <a:gd name="T1" fmla="*/ 120 h 1960"/>
              <a:gd name="T2" fmla="*/ 144 w 720"/>
              <a:gd name="T3" fmla="*/ 264 h 1960"/>
              <a:gd name="T4" fmla="*/ 624 w 720"/>
              <a:gd name="T5" fmla="*/ 1704 h 1960"/>
              <a:gd name="T6" fmla="*/ 720 w 720"/>
              <a:gd name="T7" fmla="*/ 1800 h 1960"/>
            </a:gdLst>
            <a:ahLst/>
            <a:cxnLst>
              <a:cxn ang="0">
                <a:pos x="T0" y="T1"/>
              </a:cxn>
              <a:cxn ang="0">
                <a:pos x="T2" y="T3"/>
              </a:cxn>
              <a:cxn ang="0">
                <a:pos x="T4" y="T5"/>
              </a:cxn>
              <a:cxn ang="0">
                <a:pos x="T6" y="T7"/>
              </a:cxn>
            </a:cxnLst>
            <a:rect l="0" t="0" r="r" b="b"/>
            <a:pathLst>
              <a:path w="720" h="1960">
                <a:moveTo>
                  <a:pt x="0" y="120"/>
                </a:moveTo>
                <a:cubicBezTo>
                  <a:pt x="20" y="60"/>
                  <a:pt x="40" y="0"/>
                  <a:pt x="144" y="264"/>
                </a:cubicBezTo>
                <a:cubicBezTo>
                  <a:pt x="248" y="528"/>
                  <a:pt x="528" y="1448"/>
                  <a:pt x="624" y="1704"/>
                </a:cubicBezTo>
                <a:cubicBezTo>
                  <a:pt x="720" y="1960"/>
                  <a:pt x="704" y="1784"/>
                  <a:pt x="720" y="180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rgbClr val="FF6600">
                    <a:alpha val="5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5" name="Line 13"/>
          <p:cNvSpPr>
            <a:spLocks noChangeShapeType="1"/>
          </p:cNvSpPr>
          <p:nvPr/>
        </p:nvSpPr>
        <p:spPr bwMode="auto">
          <a:xfrm flipV="1">
            <a:off x="4800600" y="1674912"/>
            <a:ext cx="0" cy="3962400"/>
          </a:xfrm>
          <a:prstGeom prst="line">
            <a:avLst/>
          </a:prstGeom>
          <a:noFill/>
          <a:ln w="88900">
            <a:solidFill>
              <a:srgbClr val="FF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6" name="Text Box 14"/>
          <p:cNvSpPr txBox="1">
            <a:spLocks noChangeArrowheads="1"/>
          </p:cNvSpPr>
          <p:nvPr/>
        </p:nvSpPr>
        <p:spPr bwMode="auto">
          <a:xfrm>
            <a:off x="5410200" y="2110840"/>
            <a:ext cx="3712042" cy="646331"/>
          </a:xfrm>
          <a:prstGeom prst="rect">
            <a:avLst/>
          </a:prstGeom>
          <a:noFill/>
          <a:ln>
            <a:noFill/>
          </a:ln>
          <a:effectLst/>
          <a:extLst>
            <a:ext uri="{909E8E84-426E-40DD-AFC4-6F175D3DCCD1}">
              <a14:hiddenFill xmlns:a14="http://schemas.microsoft.com/office/drawing/2010/main">
                <a:solidFill>
                  <a:srgbClr val="FF6600">
                    <a:alpha val="5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Maximum stress the force can sustain</a:t>
            </a:r>
          </a:p>
          <a:p>
            <a:endParaRPr lang="en-US" altLang="en-US" dirty="0"/>
          </a:p>
        </p:txBody>
      </p:sp>
      <p:sp>
        <p:nvSpPr>
          <p:cNvPr id="90127" name="Text Box 15"/>
          <p:cNvSpPr txBox="1">
            <a:spLocks noChangeArrowheads="1"/>
          </p:cNvSpPr>
          <p:nvPr/>
        </p:nvSpPr>
        <p:spPr bwMode="auto">
          <a:xfrm>
            <a:off x="4098925" y="4075113"/>
            <a:ext cx="999376" cy="369332"/>
          </a:xfrm>
          <a:prstGeom prst="rect">
            <a:avLst/>
          </a:prstGeom>
          <a:noFill/>
          <a:ln>
            <a:noFill/>
          </a:ln>
          <a:effectLst/>
          <a:extLst>
            <a:ext uri="{909E8E84-426E-40DD-AFC4-6F175D3DCCD1}">
              <a14:hiddenFill xmlns:a14="http://schemas.microsoft.com/office/drawing/2010/main">
                <a:solidFill>
                  <a:srgbClr val="FF6600">
                    <a:alpha val="5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Spartans</a:t>
            </a:r>
          </a:p>
        </p:txBody>
      </p:sp>
      <p:sp>
        <p:nvSpPr>
          <p:cNvPr id="90128" name="Text Box 16"/>
          <p:cNvSpPr txBox="1">
            <a:spLocks noChangeArrowheads="1"/>
          </p:cNvSpPr>
          <p:nvPr/>
        </p:nvSpPr>
        <p:spPr bwMode="auto">
          <a:xfrm>
            <a:off x="2743200" y="4495801"/>
            <a:ext cx="779252" cy="646331"/>
          </a:xfrm>
          <a:prstGeom prst="rect">
            <a:avLst/>
          </a:prstGeom>
          <a:noFill/>
          <a:ln>
            <a:noFill/>
          </a:ln>
          <a:effectLst/>
          <a:extLst>
            <a:ext uri="{909E8E84-426E-40DD-AFC4-6F175D3DCCD1}">
              <a14:hiddenFill xmlns:a14="http://schemas.microsoft.com/office/drawing/2010/main">
                <a:solidFill>
                  <a:srgbClr val="FF6600">
                    <a:alpha val="5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Paper </a:t>
            </a:r>
          </a:p>
          <a:p>
            <a:r>
              <a:rPr lang="en-US" altLang="en-US"/>
              <a:t>Tiger</a:t>
            </a:r>
          </a:p>
        </p:txBody>
      </p:sp>
    </p:spTree>
    <p:extLst>
      <p:ext uri="{BB962C8B-B14F-4D97-AF65-F5344CB8AC3E}">
        <p14:creationId xmlns:p14="http://schemas.microsoft.com/office/powerpoint/2010/main" val="2676329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4" grpId="0" animBg="1"/>
      <p:bldP spid="901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 Driver’s licenses in Delhi:  What is the “policy” for getting a driver’s license?</a:t>
            </a:r>
          </a:p>
        </p:txBody>
      </p:sp>
      <p:sp>
        <p:nvSpPr>
          <p:cNvPr id="4" name="Content Placeholder 3"/>
          <p:cNvSpPr>
            <a:spLocks noGrp="1"/>
          </p:cNvSpPr>
          <p:nvPr>
            <p:ph sz="half" idx="1"/>
          </p:nvPr>
        </p:nvSpPr>
        <p:spPr/>
        <p:txBody>
          <a:bodyPr>
            <a:normAutofit fontScale="92500" lnSpcReduction="10000"/>
          </a:bodyPr>
          <a:lstStyle/>
          <a:p>
            <a:r>
              <a:rPr lang="en-US" dirty="0"/>
              <a:t>Studied people getting driver’s license	</a:t>
            </a:r>
          </a:p>
          <a:p>
            <a:r>
              <a:rPr lang="en-US" dirty="0"/>
              <a:t>Completely Typical </a:t>
            </a:r>
            <a:r>
              <a:rPr lang="en-US" i="1" dirty="0"/>
              <a:t>de jure</a:t>
            </a:r>
            <a:r>
              <a:rPr lang="en-US" dirty="0"/>
              <a:t> policy prove identity, residence, age, and driving competence</a:t>
            </a:r>
          </a:p>
          <a:p>
            <a:r>
              <a:rPr lang="en-US" i="1" dirty="0"/>
              <a:t>De facto </a:t>
            </a:r>
            <a:r>
              <a:rPr lang="en-US" dirty="0"/>
              <a:t>policy: hire a tout and the driver’s examination is waived</a:t>
            </a:r>
          </a:p>
          <a:p>
            <a:r>
              <a:rPr lang="en-US" dirty="0"/>
              <a:t>&gt;2/3 of those who got a license (and avoided test of competency) by hiring a tout had </a:t>
            </a:r>
            <a:r>
              <a:rPr lang="en-US" i="1" dirty="0"/>
              <a:t>no driving skills at all </a:t>
            </a:r>
          </a:p>
        </p:txBody>
      </p:sp>
      <p:graphicFrame>
        <p:nvGraphicFramePr>
          <p:cNvPr id="6" name="Content Placeholder 5"/>
          <p:cNvGraphicFramePr>
            <a:graphicFrameLocks noGrp="1"/>
          </p:cNvGraphicFramePr>
          <p:nvPr>
            <p:ph sz="half" idx="2"/>
          </p:nvPr>
        </p:nvGraphicFramePr>
        <p:xfrm>
          <a:off x="6172200" y="1920875"/>
          <a:ext cx="4038600" cy="44338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971800" y="6324600"/>
            <a:ext cx="4572000" cy="369332"/>
          </a:xfrm>
          <a:prstGeom prst="rect">
            <a:avLst/>
          </a:prstGeom>
          <a:noFill/>
        </p:spPr>
        <p:txBody>
          <a:bodyPr wrap="square" rtlCol="0">
            <a:spAutoFit/>
          </a:bodyPr>
          <a:lstStyle/>
          <a:p>
            <a:r>
              <a:rPr lang="en-US" i="1" dirty="0"/>
              <a:t>Source: et al, Hanna, et al 2009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7848600" cy="1752600"/>
          </a:xfrm>
        </p:spPr>
        <p:txBody>
          <a:bodyPr>
            <a:noAutofit/>
          </a:bodyPr>
          <a:lstStyle/>
          <a:p>
            <a:r>
              <a:rPr lang="en-US" sz="3500" b="1" dirty="0"/>
              <a:t>Firms provided third-party environmental audits were complete fiction:  even when reality was </a:t>
            </a:r>
            <a:r>
              <a:rPr lang="en-US" sz="3500" b="1" i="1" dirty="0"/>
              <a:t>better</a:t>
            </a:r>
            <a:endParaRPr lang="en-US" sz="3500" b="1" dirty="0"/>
          </a:p>
        </p:txBody>
      </p:sp>
      <p:pic>
        <p:nvPicPr>
          <p:cNvPr id="4" name="Picture 3"/>
          <p:cNvPicPr preferRelativeResize="0">
            <a:picLocks noChangeAspect="1"/>
          </p:cNvPicPr>
          <p:nvPr/>
        </p:nvPicPr>
        <p:blipFill>
          <a:blip r:embed="rId3" cstate="print"/>
          <a:stretch>
            <a:fillRect/>
          </a:stretch>
        </p:blipFill>
        <p:spPr>
          <a:xfrm>
            <a:off x="2209801" y="2209800"/>
            <a:ext cx="6503275" cy="3787622"/>
          </a:xfrm>
          <a:prstGeom prst="rect">
            <a:avLst/>
          </a:prstGeom>
        </p:spPr>
      </p:pic>
      <p:sp>
        <p:nvSpPr>
          <p:cNvPr id="3" name="TextBox 2">
            <a:extLst>
              <a:ext uri="{FF2B5EF4-FFF2-40B4-BE49-F238E27FC236}">
                <a16:creationId xmlns:a16="http://schemas.microsoft.com/office/drawing/2014/main" id="{7767AB9B-8305-4DDF-A3B7-CC36CE0AE73F}"/>
              </a:ext>
            </a:extLst>
          </p:cNvPr>
          <p:cNvSpPr txBox="1"/>
          <p:nvPr/>
        </p:nvSpPr>
        <p:spPr>
          <a:xfrm>
            <a:off x="3857297" y="6222124"/>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8BC214C5-A0ED-4F59-AE9D-C1DD6CE59AA0}"/>
              </a:ext>
            </a:extLst>
          </p:cNvPr>
          <p:cNvSpPr txBox="1"/>
          <p:nvPr/>
        </p:nvSpPr>
        <p:spPr>
          <a:xfrm>
            <a:off x="2501462" y="6222124"/>
            <a:ext cx="4084708" cy="369332"/>
          </a:xfrm>
          <a:prstGeom prst="rect">
            <a:avLst/>
          </a:prstGeom>
          <a:noFill/>
        </p:spPr>
        <p:txBody>
          <a:bodyPr wrap="none" rtlCol="0">
            <a:spAutoFit/>
          </a:bodyPr>
          <a:lstStyle/>
          <a:p>
            <a:r>
              <a:rPr lang="en-US" dirty="0" err="1"/>
              <a:t>Duflo</a:t>
            </a:r>
            <a:r>
              <a:rPr lang="en-US" dirty="0"/>
              <a:t>, Greenstone, </a:t>
            </a:r>
            <a:r>
              <a:rPr lang="en-US" dirty="0" err="1"/>
              <a:t>Pande</a:t>
            </a:r>
            <a:r>
              <a:rPr lang="en-US" dirty="0"/>
              <a:t>, and Ryan 2013</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17CBE5-70C5-4B0B-ABDF-100992B816BC}"/>
              </a:ext>
            </a:extLst>
          </p:cNvPr>
          <p:cNvSpPr>
            <a:spLocks noGrp="1"/>
          </p:cNvSpPr>
          <p:nvPr>
            <p:ph type="title"/>
          </p:nvPr>
        </p:nvSpPr>
        <p:spPr/>
        <p:txBody>
          <a:bodyPr>
            <a:normAutofit/>
          </a:bodyPr>
          <a:lstStyle/>
          <a:p>
            <a:r>
              <a:rPr lang="en-US" dirty="0"/>
              <a:t>Massive cheating on routine (non-high-stakes) learning assessment is the norm</a:t>
            </a:r>
          </a:p>
        </p:txBody>
      </p:sp>
      <p:pic>
        <p:nvPicPr>
          <p:cNvPr id="6" name="Picture 5">
            <a:extLst>
              <a:ext uri="{FF2B5EF4-FFF2-40B4-BE49-F238E27FC236}">
                <a16:creationId xmlns:a16="http://schemas.microsoft.com/office/drawing/2014/main" id="{7BFB3B8A-CAF2-456E-A282-525743D749CA}"/>
              </a:ext>
            </a:extLst>
          </p:cNvPr>
          <p:cNvPicPr>
            <a:picLocks noChangeAspect="1"/>
          </p:cNvPicPr>
          <p:nvPr/>
        </p:nvPicPr>
        <p:blipFill>
          <a:blip r:embed="rId2"/>
          <a:stretch>
            <a:fillRect/>
          </a:stretch>
        </p:blipFill>
        <p:spPr>
          <a:xfrm>
            <a:off x="1162975" y="1791510"/>
            <a:ext cx="7457242" cy="5066490"/>
          </a:xfrm>
          <a:prstGeom prst="rect">
            <a:avLst/>
          </a:prstGeom>
        </p:spPr>
      </p:pic>
      <p:sp>
        <p:nvSpPr>
          <p:cNvPr id="2" name="TextBox 1">
            <a:extLst>
              <a:ext uri="{FF2B5EF4-FFF2-40B4-BE49-F238E27FC236}">
                <a16:creationId xmlns:a16="http://schemas.microsoft.com/office/drawing/2014/main" id="{C7CE17F2-E1EA-4A95-97C4-802E90E96936}"/>
              </a:ext>
            </a:extLst>
          </p:cNvPr>
          <p:cNvSpPr txBox="1"/>
          <p:nvPr/>
        </p:nvSpPr>
        <p:spPr>
          <a:xfrm>
            <a:off x="8806649" y="3551068"/>
            <a:ext cx="2082430" cy="369332"/>
          </a:xfrm>
          <a:prstGeom prst="rect">
            <a:avLst/>
          </a:prstGeom>
          <a:noFill/>
        </p:spPr>
        <p:txBody>
          <a:bodyPr wrap="none" rtlCol="0">
            <a:spAutoFit/>
          </a:bodyPr>
          <a:lstStyle/>
          <a:p>
            <a:r>
              <a:rPr lang="en-US" dirty="0"/>
              <a:t>Source:  </a:t>
            </a:r>
            <a:r>
              <a:rPr lang="en-US" dirty="0">
                <a:hlinkClick r:id="rId3"/>
              </a:rPr>
              <a:t>Singh, 2020</a:t>
            </a:r>
            <a:endParaRPr lang="en-US" dirty="0"/>
          </a:p>
        </p:txBody>
      </p:sp>
    </p:spTree>
    <p:extLst>
      <p:ext uri="{BB962C8B-B14F-4D97-AF65-F5344CB8AC3E}">
        <p14:creationId xmlns:p14="http://schemas.microsoft.com/office/powerpoint/2010/main" val="369069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8A28-B10E-4940-8BE4-307C84B5CEA2}"/>
              </a:ext>
            </a:extLst>
          </p:cNvPr>
          <p:cNvSpPr>
            <a:spLocks noGrp="1"/>
          </p:cNvSpPr>
          <p:nvPr>
            <p:ph type="title"/>
          </p:nvPr>
        </p:nvSpPr>
        <p:spPr/>
        <p:txBody>
          <a:bodyPr>
            <a:noAutofit/>
          </a:bodyPr>
          <a:lstStyle/>
          <a:p>
            <a:r>
              <a:rPr lang="en-US" sz="3200" dirty="0"/>
              <a:t>Overview of the presentation, what I am saying (based on new research and ideas)---and how it is different from the RW (received wisdom)</a:t>
            </a:r>
          </a:p>
        </p:txBody>
      </p:sp>
      <p:sp>
        <p:nvSpPr>
          <p:cNvPr id="3" name="Content Placeholder 2">
            <a:extLst>
              <a:ext uri="{FF2B5EF4-FFF2-40B4-BE49-F238E27FC236}">
                <a16:creationId xmlns:a16="http://schemas.microsoft.com/office/drawing/2014/main" id="{BB07CEF6-F29C-4199-8477-84DE5FDFC7B6}"/>
              </a:ext>
            </a:extLst>
          </p:cNvPr>
          <p:cNvSpPr>
            <a:spLocks noGrp="1"/>
          </p:cNvSpPr>
          <p:nvPr>
            <p:ph idx="1"/>
          </p:nvPr>
        </p:nvSpPr>
        <p:spPr>
          <a:xfrm>
            <a:off x="838200" y="1825624"/>
            <a:ext cx="10515600" cy="4889807"/>
          </a:xfrm>
        </p:spPr>
        <p:txBody>
          <a:bodyPr>
            <a:normAutofit/>
          </a:bodyPr>
          <a:lstStyle/>
          <a:p>
            <a:pPr lvl="1"/>
            <a:r>
              <a:rPr lang="en-US" dirty="0"/>
              <a:t>Do:  pay attention to state capability as it is central to achieving higher levels of human well being outcomes</a:t>
            </a:r>
          </a:p>
          <a:p>
            <a:pPr lvl="2"/>
            <a:r>
              <a:rPr lang="en-US" dirty="0"/>
              <a:t>(RW:  Focus on policy and program design, worry about “what” not “how”)</a:t>
            </a:r>
          </a:p>
          <a:p>
            <a:pPr lvl="1"/>
            <a:r>
              <a:rPr lang="en-US" dirty="0"/>
              <a:t>Do not:  Seek to adopt “best practice”—as if often </a:t>
            </a:r>
            <a:r>
              <a:rPr lang="en-US" i="1" dirty="0"/>
              <a:t>destroys</a:t>
            </a:r>
            <a:r>
              <a:rPr lang="en-US" dirty="0"/>
              <a:t> state capability</a:t>
            </a:r>
          </a:p>
          <a:p>
            <a:pPr marL="457200" lvl="1" indent="0">
              <a:buNone/>
            </a:pPr>
            <a:r>
              <a:rPr lang="en-US" dirty="0"/>
              <a:t>	(RW:  Seek out and adopt international “best practice”)</a:t>
            </a:r>
          </a:p>
          <a:p>
            <a:pPr lvl="1"/>
            <a:r>
              <a:rPr lang="en-US" dirty="0"/>
              <a:t>Donuts:  Many existing state organizations are “donuts” in that they have lost their “core” and are now shells or zombie organizations</a:t>
            </a:r>
          </a:p>
          <a:p>
            <a:pPr lvl="2"/>
            <a:r>
              <a:rPr lang="en-US" dirty="0"/>
              <a:t>Do nots about donuts:  Reforms on the periphery (e.g. HR, IT/MIS, Procurement) or “compliance” drivers cannot fix the core </a:t>
            </a:r>
          </a:p>
          <a:p>
            <a:pPr marL="1371600" lvl="3" indent="0">
              <a:buNone/>
            </a:pPr>
            <a:r>
              <a:rPr lang="en-US" dirty="0"/>
              <a:t>(RW:  Consultants/IT/outside-in-top-down can help make for more effective organizations)</a:t>
            </a:r>
          </a:p>
          <a:p>
            <a:pPr lvl="2"/>
            <a:r>
              <a:rPr lang="en-US" dirty="0"/>
              <a:t>Dos about donuts:  PDIA (problem driven iterative adaption)—rebuilding a core requires a focus on priority problem within reach</a:t>
            </a:r>
          </a:p>
          <a:p>
            <a:pPr marL="1371600" lvl="3" indent="0">
              <a:buNone/>
            </a:pPr>
            <a:r>
              <a:rPr lang="en-US" dirty="0"/>
              <a:t>(RW:  “Solutions” create solutions)</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28611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2438400" y="1072991"/>
          <a:ext cx="7162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400800" y="3733800"/>
            <a:ext cx="1905000" cy="923330"/>
          </a:xfrm>
          <a:prstGeom prst="rect">
            <a:avLst/>
          </a:prstGeom>
          <a:noFill/>
        </p:spPr>
        <p:txBody>
          <a:bodyPr wrap="square" rtlCol="0">
            <a:spAutoFit/>
          </a:bodyPr>
          <a:lstStyle/>
          <a:p>
            <a:pPr algn="ctr"/>
            <a:r>
              <a:rPr lang="en-US" dirty="0"/>
              <a:t>“Exemptions” went up—fiction replaced fact</a:t>
            </a:r>
          </a:p>
        </p:txBody>
      </p:sp>
      <p:sp>
        <p:nvSpPr>
          <p:cNvPr id="7" name="TextBox 1"/>
          <p:cNvSpPr txBox="1"/>
          <p:nvPr/>
        </p:nvSpPr>
        <p:spPr>
          <a:xfrm>
            <a:off x="1990725" y="334864"/>
            <a:ext cx="5943600" cy="59055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t>During the course of the field experiment to motivate nurses </a:t>
            </a:r>
          </a:p>
          <a:p>
            <a:r>
              <a:rPr lang="en-US" sz="2400" dirty="0"/>
              <a:t>to attend their clinics with “best practice” design in Rajasthan…</a:t>
            </a:r>
          </a:p>
        </p:txBody>
      </p:sp>
      <p:sp>
        <p:nvSpPr>
          <p:cNvPr id="10" name="TextBox 9"/>
          <p:cNvSpPr txBox="1"/>
          <p:nvPr/>
        </p:nvSpPr>
        <p:spPr>
          <a:xfrm>
            <a:off x="4572000" y="2763620"/>
            <a:ext cx="1447800" cy="646331"/>
          </a:xfrm>
          <a:prstGeom prst="rect">
            <a:avLst/>
          </a:prstGeom>
          <a:noFill/>
        </p:spPr>
        <p:txBody>
          <a:bodyPr wrap="square" rtlCol="0">
            <a:spAutoFit/>
          </a:bodyPr>
          <a:lstStyle/>
          <a:p>
            <a:pPr algn="ctr"/>
            <a:r>
              <a:rPr lang="en-US" dirty="0"/>
              <a:t>“Absence” went down</a:t>
            </a:r>
          </a:p>
        </p:txBody>
      </p:sp>
      <p:sp>
        <p:nvSpPr>
          <p:cNvPr id="11" name="TextBox 10"/>
          <p:cNvSpPr txBox="1"/>
          <p:nvPr/>
        </p:nvSpPr>
        <p:spPr>
          <a:xfrm>
            <a:off x="2819401" y="1247776"/>
            <a:ext cx="1613647" cy="646331"/>
          </a:xfrm>
          <a:prstGeom prst="rect">
            <a:avLst/>
          </a:prstGeom>
          <a:noFill/>
        </p:spPr>
        <p:txBody>
          <a:bodyPr wrap="none" rtlCol="0">
            <a:spAutoFit/>
          </a:bodyPr>
          <a:lstStyle/>
          <a:p>
            <a:pPr algn="ctr"/>
            <a:r>
              <a:rPr lang="en-US" dirty="0"/>
              <a:t>But “presence”</a:t>
            </a:r>
          </a:p>
          <a:p>
            <a:pPr algn="ctr"/>
            <a:r>
              <a:rPr lang="en-US" dirty="0"/>
              <a:t>went down too</a:t>
            </a:r>
          </a:p>
        </p:txBody>
      </p:sp>
      <p:sp>
        <p:nvSpPr>
          <p:cNvPr id="9" name="TextBox 8"/>
          <p:cNvSpPr txBox="1"/>
          <p:nvPr/>
        </p:nvSpPr>
        <p:spPr>
          <a:xfrm>
            <a:off x="1524000" y="6304538"/>
            <a:ext cx="6781800" cy="430887"/>
          </a:xfrm>
          <a:prstGeom prst="rect">
            <a:avLst/>
          </a:prstGeom>
          <a:noFill/>
        </p:spPr>
        <p:txBody>
          <a:bodyPr wrap="square" rtlCol="0">
            <a:spAutoFit/>
          </a:bodyPr>
          <a:lstStyle/>
          <a:p>
            <a:r>
              <a:rPr lang="en-US" sz="1100" i="1" dirty="0"/>
              <a:t>Source: “Putting a Band-Aid on a Corpse: Incentives for Nurses in the Indian Public Health Care System” (with Esther Duflo and Rachel Glennerster), Journal of the European Economic Association 6(2-3), pp. 487-500, April 2008.</a:t>
            </a:r>
          </a:p>
        </p:txBody>
      </p:sp>
    </p:spTree>
    <p:extLst>
      <p:ext uri="{BB962C8B-B14F-4D97-AF65-F5344CB8AC3E}">
        <p14:creationId xmlns:p14="http://schemas.microsoft.com/office/powerpoint/2010/main" val="244427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FCC5-4D1D-4DC4-B88C-027E9D38F4A6}"/>
              </a:ext>
            </a:extLst>
          </p:cNvPr>
          <p:cNvSpPr>
            <a:spLocks noGrp="1"/>
          </p:cNvSpPr>
          <p:nvPr>
            <p:ph type="title"/>
          </p:nvPr>
        </p:nvSpPr>
        <p:spPr>
          <a:xfrm>
            <a:off x="838200" y="2103437"/>
            <a:ext cx="10515600" cy="1325563"/>
          </a:xfrm>
        </p:spPr>
        <p:txBody>
          <a:bodyPr>
            <a:normAutofit fontScale="90000"/>
          </a:bodyPr>
          <a:lstStyle/>
          <a:p>
            <a:r>
              <a:rPr lang="en-US" dirty="0"/>
              <a:t>Again, there are two completely different views of the dynamics between “policy” and the actual practices of organizations:  ‘Big jump” and “narrow corridor”</a:t>
            </a:r>
          </a:p>
        </p:txBody>
      </p:sp>
    </p:spTree>
    <p:extLst>
      <p:ext uri="{BB962C8B-B14F-4D97-AF65-F5344CB8AC3E}">
        <p14:creationId xmlns:p14="http://schemas.microsoft.com/office/powerpoint/2010/main" val="3348420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p:txBody>
          <a:bodyPr>
            <a:normAutofit/>
          </a:bodyPr>
          <a:lstStyle/>
          <a:p>
            <a:pPr marL="0" indent="0">
              <a:buNone/>
            </a:pPr>
            <a:r>
              <a:rPr lang="en-US" dirty="0"/>
              <a:t> </a:t>
            </a:r>
          </a:p>
        </p:txBody>
      </p:sp>
      <p:cxnSp>
        <p:nvCxnSpPr>
          <p:cNvPr id="14" name="Straight Arrow Connector 13"/>
          <p:cNvCxnSpPr/>
          <p:nvPr/>
        </p:nvCxnSpPr>
        <p:spPr>
          <a:xfrm>
            <a:off x="2514074" y="6172958"/>
            <a:ext cx="38016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V="1">
            <a:off x="2514074" y="2332679"/>
            <a:ext cx="0" cy="38402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V="1">
            <a:off x="3283228" y="2932009"/>
            <a:ext cx="3542451" cy="2383761"/>
          </a:xfrm>
          <a:prstGeom prst="line">
            <a:avLst/>
          </a:prstGeom>
          <a:ln w="635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12604" y="2392214"/>
            <a:ext cx="728276" cy="369332"/>
          </a:xfrm>
          <a:prstGeom prst="rect">
            <a:avLst/>
          </a:prstGeom>
          <a:noFill/>
        </p:spPr>
        <p:txBody>
          <a:bodyPr wrap="none" rtlCol="0">
            <a:spAutoFit/>
          </a:bodyPr>
          <a:lstStyle/>
          <a:p>
            <a:r>
              <a:rPr lang="en-US" dirty="0"/>
              <a:t>Policy</a:t>
            </a:r>
          </a:p>
        </p:txBody>
      </p:sp>
      <p:sp>
        <p:nvSpPr>
          <p:cNvPr id="24" name="TextBox 23"/>
          <p:cNvSpPr txBox="1"/>
          <p:nvPr/>
        </p:nvSpPr>
        <p:spPr>
          <a:xfrm>
            <a:off x="5805784" y="6236225"/>
            <a:ext cx="1019895" cy="369332"/>
          </a:xfrm>
          <a:prstGeom prst="rect">
            <a:avLst/>
          </a:prstGeom>
          <a:noFill/>
        </p:spPr>
        <p:txBody>
          <a:bodyPr wrap="none" rtlCol="0">
            <a:spAutoFit/>
          </a:bodyPr>
          <a:lstStyle/>
          <a:p>
            <a:r>
              <a:rPr lang="en-US" dirty="0"/>
              <a:t>Practices</a:t>
            </a:r>
          </a:p>
        </p:txBody>
      </p:sp>
      <p:sp>
        <p:nvSpPr>
          <p:cNvPr id="25" name="TextBox 24"/>
          <p:cNvSpPr txBox="1"/>
          <p:nvPr/>
        </p:nvSpPr>
        <p:spPr>
          <a:xfrm>
            <a:off x="5706525" y="2061907"/>
            <a:ext cx="2454824" cy="646331"/>
          </a:xfrm>
          <a:prstGeom prst="rect">
            <a:avLst/>
          </a:prstGeom>
          <a:noFill/>
        </p:spPr>
        <p:txBody>
          <a:bodyPr wrap="square" rtlCol="0">
            <a:spAutoFit/>
          </a:bodyPr>
          <a:lstStyle/>
          <a:p>
            <a:r>
              <a:rPr lang="en-US" dirty="0"/>
              <a:t>Observed stable cross national relationship</a:t>
            </a:r>
          </a:p>
        </p:txBody>
      </p:sp>
      <p:cxnSp>
        <p:nvCxnSpPr>
          <p:cNvPr id="27" name="Straight Arrow Connector 26"/>
          <p:cNvCxnSpPr/>
          <p:nvPr/>
        </p:nvCxnSpPr>
        <p:spPr>
          <a:xfrm>
            <a:off x="3845947" y="2936013"/>
            <a:ext cx="113791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a:off x="3470954" y="2936013"/>
            <a:ext cx="1" cy="1151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a:off x="3470955" y="2936013"/>
            <a:ext cx="1293081" cy="392498"/>
          </a:xfrm>
          <a:prstGeom prst="curvedConnector3">
            <a:avLst/>
          </a:prstGeom>
          <a:ln w="38100">
            <a:solidFill>
              <a:schemeClr val="tx2">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7" name="Title 36"/>
          <p:cNvSpPr>
            <a:spLocks noGrp="1"/>
          </p:cNvSpPr>
          <p:nvPr>
            <p:ph type="title"/>
          </p:nvPr>
        </p:nvSpPr>
        <p:spPr>
          <a:xfrm>
            <a:off x="603504" y="287261"/>
            <a:ext cx="10750292" cy="1841902"/>
          </a:xfrm>
        </p:spPr>
        <p:txBody>
          <a:bodyPr>
            <a:noAutofit/>
          </a:bodyPr>
          <a:lstStyle/>
          <a:p>
            <a:r>
              <a:rPr lang="en-US" sz="3200" dirty="0"/>
              <a:t>Simple, uniform, convergence dynamics (linear in discrepancy) suggests “big jump”—make the law/policy the best you can when you can and practice catches up to policy</a:t>
            </a:r>
            <a:br>
              <a:rPr lang="en-US" sz="3200" dirty="0"/>
            </a:br>
            <a:endParaRPr lang="en-US" sz="3200" dirty="0"/>
          </a:p>
        </p:txBody>
      </p:sp>
      <p:sp>
        <p:nvSpPr>
          <p:cNvPr id="39" name="TextBox 38"/>
          <p:cNvSpPr txBox="1"/>
          <p:nvPr/>
        </p:nvSpPr>
        <p:spPr>
          <a:xfrm>
            <a:off x="7675386" y="3277106"/>
            <a:ext cx="3247670" cy="1938992"/>
          </a:xfrm>
          <a:prstGeom prst="rect">
            <a:avLst/>
          </a:prstGeom>
          <a:noFill/>
        </p:spPr>
        <p:txBody>
          <a:bodyPr wrap="square" rtlCol="0">
            <a:spAutoFit/>
          </a:bodyPr>
          <a:lstStyle/>
          <a:p>
            <a:r>
              <a:rPr lang="en-US" sz="2400" i="1" dirty="0">
                <a:solidFill>
                  <a:srgbClr val="00B050"/>
                </a:solidFill>
              </a:rPr>
              <a:t>In these dynamics the approach is obvious:  do as much as you can on policy whenever you can and practices will follow</a:t>
            </a:r>
          </a:p>
        </p:txBody>
      </p:sp>
      <p:sp>
        <p:nvSpPr>
          <p:cNvPr id="6" name="Oval 5">
            <a:extLst>
              <a:ext uri="{FF2B5EF4-FFF2-40B4-BE49-F238E27FC236}">
                <a16:creationId xmlns:a16="http://schemas.microsoft.com/office/drawing/2014/main" id="{E83B4FD0-ECB4-4FB3-965B-EAA169FDD9C9}"/>
              </a:ext>
            </a:extLst>
          </p:cNvPr>
          <p:cNvSpPr/>
          <p:nvPr/>
        </p:nvSpPr>
        <p:spPr>
          <a:xfrm>
            <a:off x="3470954" y="4944556"/>
            <a:ext cx="181761" cy="1676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A3E0AB5-C7A4-4738-9D4E-CFC2819AE492}"/>
              </a:ext>
            </a:extLst>
          </p:cNvPr>
          <p:cNvSpPr/>
          <p:nvPr/>
        </p:nvSpPr>
        <p:spPr>
          <a:xfrm>
            <a:off x="5644135" y="3565426"/>
            <a:ext cx="181761" cy="16769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49BCDA7-4FA4-49DA-9C37-A81DBC8961E3}"/>
              </a:ext>
            </a:extLst>
          </p:cNvPr>
          <p:cNvCxnSpPr>
            <a:cxnSpLocks/>
          </p:cNvCxnSpPr>
          <p:nvPr/>
        </p:nvCxnSpPr>
        <p:spPr>
          <a:xfrm flipV="1">
            <a:off x="3363782" y="2928005"/>
            <a:ext cx="0" cy="2184249"/>
          </a:xfrm>
          <a:prstGeom prst="straightConnector1">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565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p:txBody>
          <a:bodyPr>
            <a:normAutofit/>
          </a:bodyPr>
          <a:lstStyle/>
          <a:p>
            <a:pPr marL="0" indent="0">
              <a:buNone/>
            </a:pPr>
            <a:r>
              <a:rPr lang="en-US" dirty="0"/>
              <a:t> </a:t>
            </a:r>
          </a:p>
        </p:txBody>
      </p:sp>
      <p:cxnSp>
        <p:nvCxnSpPr>
          <p:cNvPr id="14" name="Straight Arrow Connector 13"/>
          <p:cNvCxnSpPr/>
          <p:nvPr/>
        </p:nvCxnSpPr>
        <p:spPr>
          <a:xfrm>
            <a:off x="2985875" y="5651858"/>
            <a:ext cx="58847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985874" y="1928132"/>
            <a:ext cx="0" cy="37237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886602" y="2390913"/>
            <a:ext cx="4083302" cy="2728494"/>
          </a:xfrm>
          <a:prstGeom prst="line">
            <a:avLst/>
          </a:prstGeom>
          <a:ln w="635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05000" y="2182691"/>
            <a:ext cx="728276" cy="369332"/>
          </a:xfrm>
          <a:prstGeom prst="rect">
            <a:avLst/>
          </a:prstGeom>
          <a:noFill/>
        </p:spPr>
        <p:txBody>
          <a:bodyPr wrap="none" rtlCol="0">
            <a:spAutoFit/>
          </a:bodyPr>
          <a:lstStyle/>
          <a:p>
            <a:r>
              <a:rPr lang="en-US" dirty="0"/>
              <a:t>Policy</a:t>
            </a:r>
          </a:p>
        </p:txBody>
      </p:sp>
      <p:sp>
        <p:nvSpPr>
          <p:cNvPr id="24" name="TextBox 23"/>
          <p:cNvSpPr txBox="1"/>
          <p:nvPr/>
        </p:nvSpPr>
        <p:spPr>
          <a:xfrm>
            <a:off x="7589597" y="5837108"/>
            <a:ext cx="1019895" cy="369332"/>
          </a:xfrm>
          <a:prstGeom prst="rect">
            <a:avLst/>
          </a:prstGeom>
          <a:noFill/>
        </p:spPr>
        <p:txBody>
          <a:bodyPr wrap="none" rtlCol="0">
            <a:spAutoFit/>
          </a:bodyPr>
          <a:lstStyle/>
          <a:p>
            <a:r>
              <a:rPr lang="en-US" dirty="0"/>
              <a:t>Practices</a:t>
            </a:r>
          </a:p>
        </p:txBody>
      </p:sp>
      <p:sp>
        <p:nvSpPr>
          <p:cNvPr id="25" name="TextBox 24"/>
          <p:cNvSpPr txBox="1"/>
          <p:nvPr/>
        </p:nvSpPr>
        <p:spPr>
          <a:xfrm>
            <a:off x="8313204" y="1622730"/>
            <a:ext cx="2202396" cy="923330"/>
          </a:xfrm>
          <a:prstGeom prst="rect">
            <a:avLst/>
          </a:prstGeom>
          <a:noFill/>
        </p:spPr>
        <p:txBody>
          <a:bodyPr wrap="square" rtlCol="0">
            <a:spAutoFit/>
          </a:bodyPr>
          <a:lstStyle/>
          <a:p>
            <a:r>
              <a:rPr lang="en-US" dirty="0"/>
              <a:t>Observed cross national relationship (stable)</a:t>
            </a:r>
          </a:p>
        </p:txBody>
      </p:sp>
      <p:sp>
        <p:nvSpPr>
          <p:cNvPr id="37" name="Title 36"/>
          <p:cNvSpPr>
            <a:spLocks noGrp="1"/>
          </p:cNvSpPr>
          <p:nvPr>
            <p:ph type="title"/>
          </p:nvPr>
        </p:nvSpPr>
        <p:spPr>
          <a:xfrm>
            <a:off x="838200" y="355600"/>
            <a:ext cx="9436100" cy="1244600"/>
          </a:xfrm>
        </p:spPr>
        <p:txBody>
          <a:bodyPr>
            <a:noAutofit/>
          </a:bodyPr>
          <a:lstStyle/>
          <a:p>
            <a:r>
              <a:rPr lang="en-US" sz="3200" dirty="0"/>
              <a:t> “Narrow Corridor” dynamics—the “off equilibrium” equations of motion are not constant over the space </a:t>
            </a:r>
            <a:br>
              <a:rPr lang="en-US" sz="3200" dirty="0"/>
            </a:br>
            <a:endParaRPr lang="en-US" sz="3200" dirty="0"/>
          </a:p>
        </p:txBody>
      </p:sp>
      <p:sp>
        <p:nvSpPr>
          <p:cNvPr id="2" name="Freeform 1"/>
          <p:cNvSpPr/>
          <p:nvPr/>
        </p:nvSpPr>
        <p:spPr>
          <a:xfrm>
            <a:off x="4082802" y="1538815"/>
            <a:ext cx="3144982" cy="3006436"/>
          </a:xfrm>
          <a:custGeom>
            <a:avLst/>
            <a:gdLst>
              <a:gd name="connsiteX0" fmla="*/ 0 w 3144982"/>
              <a:gd name="connsiteY0" fmla="*/ 3006436 h 3006436"/>
              <a:gd name="connsiteX1" fmla="*/ 1371600 w 3144982"/>
              <a:gd name="connsiteY1" fmla="*/ 1870364 h 3006436"/>
              <a:gd name="connsiteX2" fmla="*/ 3144982 w 3144982"/>
              <a:gd name="connsiteY2" fmla="*/ 0 h 3006436"/>
              <a:gd name="connsiteX3" fmla="*/ 3144982 w 3144982"/>
              <a:gd name="connsiteY3" fmla="*/ 0 h 3006436"/>
              <a:gd name="connsiteX4" fmla="*/ 3144982 w 3144982"/>
              <a:gd name="connsiteY4" fmla="*/ 0 h 300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982" h="3006436">
                <a:moveTo>
                  <a:pt x="0" y="3006436"/>
                </a:moveTo>
                <a:cubicBezTo>
                  <a:pt x="423718" y="2688936"/>
                  <a:pt x="847436" y="2371437"/>
                  <a:pt x="1371600" y="1870364"/>
                </a:cubicBezTo>
                <a:cubicBezTo>
                  <a:pt x="1895764" y="1369291"/>
                  <a:pt x="3144982" y="0"/>
                  <a:pt x="3144982" y="0"/>
                </a:cubicBezTo>
                <a:lnTo>
                  <a:pt x="3144982" y="0"/>
                </a:lnTo>
                <a:lnTo>
                  <a:pt x="314498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4336474" y="3546765"/>
            <a:ext cx="3893127" cy="1704109"/>
          </a:xfrm>
          <a:custGeom>
            <a:avLst/>
            <a:gdLst>
              <a:gd name="connsiteX0" fmla="*/ 0 w 3893127"/>
              <a:gd name="connsiteY0" fmla="*/ 1704109 h 1704109"/>
              <a:gd name="connsiteX1" fmla="*/ 1551709 w 3893127"/>
              <a:gd name="connsiteY1" fmla="*/ 651163 h 1704109"/>
              <a:gd name="connsiteX2" fmla="*/ 3893127 w 3893127"/>
              <a:gd name="connsiteY2" fmla="*/ 0 h 1704109"/>
              <a:gd name="connsiteX3" fmla="*/ 3893127 w 3893127"/>
              <a:gd name="connsiteY3" fmla="*/ 0 h 1704109"/>
            </a:gdLst>
            <a:ahLst/>
            <a:cxnLst>
              <a:cxn ang="0">
                <a:pos x="connsiteX0" y="connsiteY0"/>
              </a:cxn>
              <a:cxn ang="0">
                <a:pos x="connsiteX1" y="connsiteY1"/>
              </a:cxn>
              <a:cxn ang="0">
                <a:pos x="connsiteX2" y="connsiteY2"/>
              </a:cxn>
              <a:cxn ang="0">
                <a:pos x="connsiteX3" y="connsiteY3"/>
              </a:cxn>
            </a:cxnLst>
            <a:rect l="l" t="t" r="r" b="b"/>
            <a:pathLst>
              <a:path w="3893127" h="1704109">
                <a:moveTo>
                  <a:pt x="0" y="1704109"/>
                </a:moveTo>
                <a:cubicBezTo>
                  <a:pt x="451427" y="1319645"/>
                  <a:pt x="902855" y="935181"/>
                  <a:pt x="1551709" y="651163"/>
                </a:cubicBezTo>
                <a:cubicBezTo>
                  <a:pt x="2200563" y="367145"/>
                  <a:pt x="3893127" y="0"/>
                  <a:pt x="3893127" y="0"/>
                </a:cubicBezTo>
                <a:lnTo>
                  <a:pt x="3893127"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5181600" y="3782805"/>
            <a:ext cx="4987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181600" y="3805843"/>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p:cNvCxnSpPr>
          <p:nvPr/>
        </p:nvCxnSpPr>
        <p:spPr>
          <a:xfrm flipH="1" flipV="1">
            <a:off x="4659027" y="2390913"/>
            <a:ext cx="293973" cy="431396"/>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5181600" y="4180608"/>
            <a:ext cx="152400" cy="1420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3" name="TextBox 42"/>
          <p:cNvSpPr txBox="1"/>
          <p:nvPr/>
        </p:nvSpPr>
        <p:spPr>
          <a:xfrm>
            <a:off x="6532418" y="4076822"/>
            <a:ext cx="3830782" cy="1015663"/>
          </a:xfrm>
          <a:prstGeom prst="rect">
            <a:avLst/>
          </a:prstGeom>
          <a:noFill/>
        </p:spPr>
        <p:txBody>
          <a:bodyPr wrap="square" rtlCol="0">
            <a:spAutoFit/>
          </a:bodyPr>
          <a:lstStyle/>
          <a:p>
            <a:r>
              <a:rPr lang="en-US" sz="2000" i="1" dirty="0">
                <a:solidFill>
                  <a:srgbClr val="FF0000"/>
                </a:solidFill>
              </a:rPr>
              <a:t>In these dynamics a series of small jumps inside the “narrow corridor” get you there (the hard slog)</a:t>
            </a:r>
          </a:p>
        </p:txBody>
      </p:sp>
      <p:cxnSp>
        <p:nvCxnSpPr>
          <p:cNvPr id="45" name="Straight Arrow Connector 44"/>
          <p:cNvCxnSpPr>
            <a:cxnSpLocks/>
          </p:cNvCxnSpPr>
          <p:nvPr/>
        </p:nvCxnSpPr>
        <p:spPr>
          <a:xfrm>
            <a:off x="5181601" y="3776874"/>
            <a:ext cx="318655" cy="2633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D950A35-57F0-4932-93FE-3F5F22DD9145}"/>
              </a:ext>
            </a:extLst>
          </p:cNvPr>
          <p:cNvSpPr txBox="1"/>
          <p:nvPr/>
        </p:nvSpPr>
        <p:spPr>
          <a:xfrm>
            <a:off x="3160764" y="1562201"/>
            <a:ext cx="3240371" cy="1200329"/>
          </a:xfrm>
          <a:prstGeom prst="rect">
            <a:avLst/>
          </a:prstGeom>
          <a:noFill/>
        </p:spPr>
        <p:txBody>
          <a:bodyPr wrap="square" rtlCol="0">
            <a:spAutoFit/>
          </a:bodyPr>
          <a:lstStyle/>
          <a:p>
            <a:r>
              <a:rPr lang="en-US" sz="1800" i="1" dirty="0">
                <a:solidFill>
                  <a:srgbClr val="FF0000"/>
                </a:solidFill>
              </a:rPr>
              <a:t>… but a big jump in a “good” direction makes things worse by creating a dynamics of non-compliance</a:t>
            </a:r>
            <a:endParaRPr lang="en-US" dirty="0"/>
          </a:p>
        </p:txBody>
      </p:sp>
    </p:spTree>
    <p:extLst>
      <p:ext uri="{BB962C8B-B14F-4D97-AF65-F5344CB8AC3E}">
        <p14:creationId xmlns:p14="http://schemas.microsoft.com/office/powerpoint/2010/main" val="1907832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18856" y="381001"/>
            <a:ext cx="8698186" cy="5725389"/>
            <a:chOff x="927586" y="2575667"/>
            <a:chExt cx="8278322" cy="3595301"/>
          </a:xfrm>
        </p:grpSpPr>
        <p:cxnSp>
          <p:nvCxnSpPr>
            <p:cNvPr id="3" name="Straight Arrow Connector 2"/>
            <p:cNvCxnSpPr/>
            <p:nvPr/>
          </p:nvCxnSpPr>
          <p:spPr>
            <a:xfrm>
              <a:off x="1943100" y="5791200"/>
              <a:ext cx="5600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1943100" y="2575667"/>
              <a:ext cx="0" cy="3215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800350" y="3188732"/>
              <a:ext cx="3886200" cy="2177534"/>
            </a:xfrm>
            <a:prstGeom prst="line">
              <a:avLst/>
            </a:prstGeom>
            <a:ln w="635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27586" y="2709757"/>
              <a:ext cx="4640292" cy="579812"/>
            </a:xfrm>
            <a:prstGeom prst="rect">
              <a:avLst/>
            </a:prstGeom>
            <a:noFill/>
          </p:spPr>
          <p:txBody>
            <a:bodyPr wrap="square" rtlCol="0">
              <a:spAutoFit/>
            </a:bodyPr>
            <a:lstStyle/>
            <a:p>
              <a:r>
                <a:rPr lang="en-US" dirty="0"/>
                <a:t>“Strong” de jure laws to do good things (e.g. taxation, land use planning, environmental regulation, etc.)</a:t>
              </a:r>
            </a:p>
          </p:txBody>
        </p:sp>
        <p:sp>
          <p:nvSpPr>
            <p:cNvPr id="7" name="TextBox 6"/>
            <p:cNvSpPr txBox="1"/>
            <p:nvPr/>
          </p:nvSpPr>
          <p:spPr>
            <a:xfrm>
              <a:off x="5881691" y="5939043"/>
              <a:ext cx="3324217" cy="231925"/>
            </a:xfrm>
            <a:prstGeom prst="rect">
              <a:avLst/>
            </a:prstGeom>
            <a:noFill/>
          </p:spPr>
          <p:txBody>
            <a:bodyPr wrap="none" rtlCol="0">
              <a:spAutoFit/>
            </a:bodyPr>
            <a:lstStyle/>
            <a:p>
              <a:r>
                <a:rPr lang="en-US" dirty="0"/>
                <a:t>State capability for implementation</a:t>
              </a:r>
            </a:p>
          </p:txBody>
        </p:sp>
        <p:sp>
          <p:nvSpPr>
            <p:cNvPr id="8" name="TextBox 7"/>
            <p:cNvSpPr txBox="1"/>
            <p:nvPr/>
          </p:nvSpPr>
          <p:spPr>
            <a:xfrm>
              <a:off x="7013278" y="2575667"/>
              <a:ext cx="2096086" cy="579812"/>
            </a:xfrm>
            <a:prstGeom prst="rect">
              <a:avLst/>
            </a:prstGeom>
            <a:noFill/>
          </p:spPr>
          <p:txBody>
            <a:bodyPr wrap="square" rtlCol="0">
              <a:spAutoFit/>
            </a:bodyPr>
            <a:lstStyle/>
            <a:p>
              <a:r>
                <a:rPr lang="en-US" dirty="0"/>
                <a:t>Observed cross national relationship (stable)</a:t>
              </a:r>
            </a:p>
          </p:txBody>
        </p:sp>
      </p:grpSp>
      <p:sp>
        <p:nvSpPr>
          <p:cNvPr id="16" name="TextBox 15"/>
          <p:cNvSpPr txBox="1"/>
          <p:nvPr/>
        </p:nvSpPr>
        <p:spPr>
          <a:xfrm>
            <a:off x="5806880" y="3950265"/>
            <a:ext cx="4708719" cy="1200329"/>
          </a:xfrm>
          <a:prstGeom prst="rect">
            <a:avLst/>
          </a:prstGeom>
          <a:noFill/>
        </p:spPr>
        <p:txBody>
          <a:bodyPr wrap="square" rtlCol="0">
            <a:spAutoFit/>
          </a:bodyPr>
          <a:lstStyle/>
          <a:p>
            <a:r>
              <a:rPr lang="en-US" dirty="0"/>
              <a:t>A “capability first” approach, like PDIA, to build capability by delivering results, good laws that lead to good outcomes are the </a:t>
            </a:r>
            <a:r>
              <a:rPr lang="en-US" i="1" dirty="0"/>
              <a:t>result</a:t>
            </a:r>
            <a:r>
              <a:rPr lang="en-US" dirty="0"/>
              <a:t> of innovations in good practices</a:t>
            </a:r>
          </a:p>
        </p:txBody>
      </p:sp>
      <p:sp>
        <p:nvSpPr>
          <p:cNvPr id="18" name="Curved Up Arrow 17"/>
          <p:cNvSpPr/>
          <p:nvPr/>
        </p:nvSpPr>
        <p:spPr>
          <a:xfrm rot="19362355">
            <a:off x="4931151" y="3799108"/>
            <a:ext cx="1032171" cy="30231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Up Arrow 19"/>
          <p:cNvSpPr/>
          <p:nvPr/>
        </p:nvSpPr>
        <p:spPr>
          <a:xfrm>
            <a:off x="4581376" y="2286000"/>
            <a:ext cx="221534" cy="16425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662240" y="2039127"/>
            <a:ext cx="1919137" cy="1200329"/>
          </a:xfrm>
          <a:prstGeom prst="rect">
            <a:avLst/>
          </a:prstGeom>
          <a:noFill/>
        </p:spPr>
        <p:txBody>
          <a:bodyPr wrap="square" rtlCol="0">
            <a:spAutoFit/>
          </a:bodyPr>
          <a:lstStyle/>
          <a:p>
            <a:r>
              <a:rPr lang="en-US" dirty="0"/>
              <a:t>“Gold plated” best practice or “evidence first” approach</a:t>
            </a:r>
          </a:p>
        </p:txBody>
      </p:sp>
      <p:sp>
        <p:nvSpPr>
          <p:cNvPr id="24" name="Freeform 23"/>
          <p:cNvSpPr/>
          <p:nvPr/>
        </p:nvSpPr>
        <p:spPr>
          <a:xfrm>
            <a:off x="3754583" y="1163782"/>
            <a:ext cx="2812473" cy="2951018"/>
          </a:xfrm>
          <a:custGeom>
            <a:avLst/>
            <a:gdLst>
              <a:gd name="connsiteX0" fmla="*/ 0 w 2812473"/>
              <a:gd name="connsiteY0" fmla="*/ 2951018 h 2951018"/>
              <a:gd name="connsiteX1" fmla="*/ 1482436 w 2812473"/>
              <a:gd name="connsiteY1" fmla="*/ 1787236 h 2951018"/>
              <a:gd name="connsiteX2" fmla="*/ 2812473 w 2812473"/>
              <a:gd name="connsiteY2" fmla="*/ 0 h 2951018"/>
              <a:gd name="connsiteX3" fmla="*/ 2812473 w 2812473"/>
              <a:gd name="connsiteY3" fmla="*/ 0 h 2951018"/>
              <a:gd name="connsiteX4" fmla="*/ 2812473 w 2812473"/>
              <a:gd name="connsiteY4" fmla="*/ 0 h 2951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473" h="2951018">
                <a:moveTo>
                  <a:pt x="0" y="2951018"/>
                </a:moveTo>
                <a:cubicBezTo>
                  <a:pt x="506845" y="2615045"/>
                  <a:pt x="1013691" y="2279072"/>
                  <a:pt x="1482436" y="1787236"/>
                </a:cubicBezTo>
                <a:cubicBezTo>
                  <a:pt x="1951182" y="1295400"/>
                  <a:pt x="2812473" y="0"/>
                  <a:pt x="2812473" y="0"/>
                </a:cubicBezTo>
                <a:lnTo>
                  <a:pt x="2812473" y="0"/>
                </a:lnTo>
                <a:lnTo>
                  <a:pt x="2812473" y="0"/>
                </a:lnTo>
              </a:path>
            </a:pathLst>
          </a:cu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105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inexorable trap dynamics of  “good” law, low capability for implementation, crappy outcome”</a:t>
            </a:r>
          </a:p>
        </p:txBody>
      </p:sp>
      <p:sp>
        <p:nvSpPr>
          <p:cNvPr id="3" name="Content Placeholder 2"/>
          <p:cNvSpPr>
            <a:spLocks noGrp="1"/>
          </p:cNvSpPr>
          <p:nvPr>
            <p:ph idx="1"/>
          </p:nvPr>
        </p:nvSpPr>
        <p:spPr>
          <a:xfrm>
            <a:off x="469900" y="1828800"/>
            <a:ext cx="10210800" cy="4800600"/>
          </a:xfrm>
        </p:spPr>
        <p:txBody>
          <a:bodyPr>
            <a:normAutofit fontScale="92500" lnSpcReduction="20000"/>
          </a:bodyPr>
          <a:lstStyle/>
          <a:p>
            <a:r>
              <a:rPr lang="en-US" dirty="0"/>
              <a:t>The advocates for the “good thing” will never in a million years advocate for a relaxation of the “beautiful” de jure law (and will be supported by the “experts” from abroad who live in the “narrow corridor” dynamics)</a:t>
            </a:r>
          </a:p>
          <a:p>
            <a:r>
              <a:rPr lang="en-US" dirty="0"/>
              <a:t>The powerful private actors in the economy are (in one way or another) free from the negative consequences of the beautiful law as they have “deals” that are available.  These powerful actors do not want stronger “organizations” or “institutions” or enforcement</a:t>
            </a:r>
          </a:p>
          <a:p>
            <a:r>
              <a:rPr lang="en-US" dirty="0"/>
              <a:t>Politicians are almost certainly making money/gaining resources from the differential enforcement of the law and if the law actually could be complied with this would go away.</a:t>
            </a:r>
          </a:p>
          <a:p>
            <a:r>
              <a:rPr lang="en-US" dirty="0"/>
              <a:t>Any individual firm can choose to lobby/take action either to (a) get themselves exempted from the consequences of the “beautiful” law (stay under the radar, pay off enforcement, make political connections) or (b) form a coalition to change the law.  </a:t>
            </a:r>
          </a:p>
          <a:p>
            <a:endParaRPr lang="en-US" dirty="0"/>
          </a:p>
        </p:txBody>
      </p:sp>
    </p:spTree>
    <p:extLst>
      <p:ext uri="{BB962C8B-B14F-4D97-AF65-F5344CB8AC3E}">
        <p14:creationId xmlns:p14="http://schemas.microsoft.com/office/powerpoint/2010/main" val="3818500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4E16F3-B706-47C9-8220-5CCDC50A0552}"/>
              </a:ext>
            </a:extLst>
          </p:cNvPr>
          <p:cNvSpPr>
            <a:spLocks noGrp="1"/>
          </p:cNvSpPr>
          <p:nvPr>
            <p:ph type="title"/>
          </p:nvPr>
        </p:nvSpPr>
        <p:spPr>
          <a:xfrm>
            <a:off x="622300" y="2460625"/>
            <a:ext cx="10515600" cy="1325563"/>
          </a:xfrm>
        </p:spPr>
        <p:txBody>
          <a:bodyPr>
            <a:normAutofit fontScale="90000"/>
          </a:bodyPr>
          <a:lstStyle/>
          <a:p>
            <a:br>
              <a:rPr lang="en-US" dirty="0"/>
            </a:br>
            <a:br>
              <a:rPr lang="en-US" dirty="0"/>
            </a:br>
            <a:br>
              <a:rPr lang="en-US" dirty="0"/>
            </a:br>
            <a:br>
              <a:rPr lang="en-US" dirty="0"/>
            </a:br>
            <a:r>
              <a:rPr lang="en-US" dirty="0"/>
              <a:t>The dos and do nots of donuts:  Once organizations are in low capability trap dynamics (are hollow in the middle, like a donut) then many initiatives that “work” for other organizations will be a waste of time and take time and attention into unproductive “isomorphic mimicry”  </a:t>
            </a:r>
          </a:p>
        </p:txBody>
      </p:sp>
    </p:spTree>
    <p:extLst>
      <p:ext uri="{BB962C8B-B14F-4D97-AF65-F5344CB8AC3E}">
        <p14:creationId xmlns:p14="http://schemas.microsoft.com/office/powerpoint/2010/main" val="896546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ck Arc 3">
            <a:extLst>
              <a:ext uri="{FF2B5EF4-FFF2-40B4-BE49-F238E27FC236}">
                <a16:creationId xmlns:a16="http://schemas.microsoft.com/office/drawing/2014/main" id="{0B77064E-1CB1-4633-A7E1-331006132B3E}"/>
              </a:ext>
            </a:extLst>
          </p:cNvPr>
          <p:cNvSpPr/>
          <p:nvPr/>
        </p:nvSpPr>
        <p:spPr>
          <a:xfrm rot="17543927">
            <a:off x="2656116" y="1770025"/>
            <a:ext cx="4497974" cy="4615919"/>
          </a:xfrm>
          <a:prstGeom prst="blockArc">
            <a:avLst>
              <a:gd name="adj1" fmla="val 11863364"/>
              <a:gd name="adj2" fmla="val 17877982"/>
              <a:gd name="adj3" fmla="val 277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Human</a:t>
            </a:r>
          </a:p>
          <a:p>
            <a:pPr algn="ctr"/>
            <a:r>
              <a:rPr lang="en-US" b="1" dirty="0">
                <a:ln w="22225">
                  <a:solidFill>
                    <a:schemeClr val="accent2"/>
                  </a:solidFill>
                  <a:prstDash val="solid"/>
                </a:ln>
                <a:solidFill>
                  <a:schemeClr val="accent2">
                    <a:lumMod val="40000"/>
                    <a:lumOff val="60000"/>
                  </a:schemeClr>
                </a:solidFill>
              </a:rPr>
              <a:t>Resources</a:t>
            </a:r>
          </a:p>
        </p:txBody>
      </p:sp>
      <p:sp>
        <p:nvSpPr>
          <p:cNvPr id="5" name="Block Arc 4">
            <a:extLst>
              <a:ext uri="{FF2B5EF4-FFF2-40B4-BE49-F238E27FC236}">
                <a16:creationId xmlns:a16="http://schemas.microsoft.com/office/drawing/2014/main" id="{C383747D-F95E-4620-A7B2-B819B9D46676}"/>
              </a:ext>
            </a:extLst>
          </p:cNvPr>
          <p:cNvSpPr/>
          <p:nvPr/>
        </p:nvSpPr>
        <p:spPr>
          <a:xfrm rot="2378786">
            <a:off x="2656116" y="1778923"/>
            <a:ext cx="4497974" cy="4615919"/>
          </a:xfrm>
          <a:prstGeom prst="blockArc">
            <a:avLst>
              <a:gd name="adj1" fmla="val 11517950"/>
              <a:gd name="adj2" fmla="val 15607664"/>
              <a:gd name="adj3" fmla="val 2689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Procurement</a:t>
            </a:r>
          </a:p>
        </p:txBody>
      </p:sp>
      <p:sp>
        <p:nvSpPr>
          <p:cNvPr id="6" name="Block Arc 5">
            <a:extLst>
              <a:ext uri="{FF2B5EF4-FFF2-40B4-BE49-F238E27FC236}">
                <a16:creationId xmlns:a16="http://schemas.microsoft.com/office/drawing/2014/main" id="{C98D11C5-BA8C-4068-98E1-1E575960B9B6}"/>
              </a:ext>
            </a:extLst>
          </p:cNvPr>
          <p:cNvSpPr/>
          <p:nvPr/>
        </p:nvSpPr>
        <p:spPr>
          <a:xfrm rot="7939786">
            <a:off x="2524976" y="1635835"/>
            <a:ext cx="4497974" cy="4615919"/>
          </a:xfrm>
          <a:prstGeom prst="blockArc">
            <a:avLst>
              <a:gd name="adj1" fmla="val 10209345"/>
              <a:gd name="adj2" fmla="val 13274030"/>
              <a:gd name="adj3" fmla="val 2713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Legal</a:t>
            </a:r>
          </a:p>
        </p:txBody>
      </p:sp>
      <p:sp>
        <p:nvSpPr>
          <p:cNvPr id="8" name="Block Arc 7">
            <a:extLst>
              <a:ext uri="{FF2B5EF4-FFF2-40B4-BE49-F238E27FC236}">
                <a16:creationId xmlns:a16="http://schemas.microsoft.com/office/drawing/2014/main" id="{1525DC32-EA16-43E6-B15B-A3A9B7B484B7}"/>
              </a:ext>
            </a:extLst>
          </p:cNvPr>
          <p:cNvSpPr/>
          <p:nvPr/>
        </p:nvSpPr>
        <p:spPr>
          <a:xfrm rot="14944007">
            <a:off x="2687781" y="1679795"/>
            <a:ext cx="4497974" cy="4615919"/>
          </a:xfrm>
          <a:prstGeom prst="blockArc">
            <a:avLst>
              <a:gd name="adj1" fmla="val 10612215"/>
              <a:gd name="adj2" fmla="val 14442120"/>
              <a:gd name="adj3" fmla="val 3019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Budget, Accounting</a:t>
            </a:r>
          </a:p>
          <a:p>
            <a:pPr algn="ctr"/>
            <a:r>
              <a:rPr lang="en-US" b="1" dirty="0">
                <a:ln w="22225">
                  <a:solidFill>
                    <a:schemeClr val="accent2"/>
                  </a:solidFill>
                  <a:prstDash val="solid"/>
                </a:ln>
                <a:solidFill>
                  <a:schemeClr val="accent2">
                    <a:lumMod val="40000"/>
                    <a:lumOff val="60000"/>
                  </a:schemeClr>
                </a:solidFill>
              </a:rPr>
              <a:t>Finance</a:t>
            </a:r>
          </a:p>
        </p:txBody>
      </p:sp>
      <p:grpSp>
        <p:nvGrpSpPr>
          <p:cNvPr id="11" name="Group 10">
            <a:extLst>
              <a:ext uri="{FF2B5EF4-FFF2-40B4-BE49-F238E27FC236}">
                <a16:creationId xmlns:a16="http://schemas.microsoft.com/office/drawing/2014/main" id="{93B7908B-182A-4256-B4EA-5897A4696B0A}"/>
              </a:ext>
            </a:extLst>
          </p:cNvPr>
          <p:cNvGrpSpPr/>
          <p:nvPr/>
        </p:nvGrpSpPr>
        <p:grpSpPr>
          <a:xfrm>
            <a:off x="2656116" y="1556321"/>
            <a:ext cx="4497974" cy="4615919"/>
            <a:chOff x="2656116" y="1556321"/>
            <a:chExt cx="4497974" cy="4615919"/>
          </a:xfrm>
        </p:grpSpPr>
        <p:sp>
          <p:nvSpPr>
            <p:cNvPr id="7" name="Block Arc 6">
              <a:extLst>
                <a:ext uri="{FF2B5EF4-FFF2-40B4-BE49-F238E27FC236}">
                  <a16:creationId xmlns:a16="http://schemas.microsoft.com/office/drawing/2014/main" id="{6AE5BF04-BAA7-43CA-83F5-513EAE4B8CCD}"/>
                </a:ext>
              </a:extLst>
            </p:cNvPr>
            <p:cNvSpPr/>
            <p:nvPr/>
          </p:nvSpPr>
          <p:spPr>
            <a:xfrm rot="11175345">
              <a:off x="2656116" y="1556321"/>
              <a:ext cx="4497974" cy="4615919"/>
            </a:xfrm>
            <a:prstGeom prst="blockArc">
              <a:avLst>
                <a:gd name="adj1" fmla="val 10209345"/>
                <a:gd name="adj2" fmla="val 14442120"/>
                <a:gd name="adj3" fmla="val 3019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IT (MIS)</a:t>
              </a:r>
            </a:p>
          </p:txBody>
        </p:sp>
        <p:sp>
          <p:nvSpPr>
            <p:cNvPr id="9" name="Chord 8">
              <a:extLst>
                <a:ext uri="{FF2B5EF4-FFF2-40B4-BE49-F238E27FC236}">
                  <a16:creationId xmlns:a16="http://schemas.microsoft.com/office/drawing/2014/main" id="{0792E48C-2B66-4F46-AD8A-2C1C234A0CDD}"/>
                </a:ext>
              </a:extLst>
            </p:cNvPr>
            <p:cNvSpPr/>
            <p:nvPr/>
          </p:nvSpPr>
          <p:spPr>
            <a:xfrm rot="11022539">
              <a:off x="4017790" y="3014981"/>
              <a:ext cx="1809143" cy="1845135"/>
            </a:xfrm>
            <a:prstGeom prst="chord">
              <a:avLst>
                <a:gd name="adj1" fmla="val 4821297"/>
                <a:gd name="adj2" fmla="val 1580562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scene3d>
                <a:camera prst="orthographicFront">
                  <a:rot lat="60000" lon="20099971" rev="5700000"/>
                </a:camera>
                <a:lightRig rig="threePt" dir="t"/>
              </a:scene3d>
            </a:bodyPr>
            <a:lstStyle/>
            <a:p>
              <a:pPr algn="ctr"/>
              <a:r>
                <a:rPr lang="en-US" dirty="0">
                  <a:ln w="0"/>
                  <a:solidFill>
                    <a:schemeClr val="tx1"/>
                  </a:solidFill>
                  <a:effectLst>
                    <a:outerShdw blurRad="38100" dist="19050" dir="2700000" algn="tl" rotWithShape="0">
                      <a:schemeClr val="dk1">
                        <a:alpha val="40000"/>
                      </a:schemeClr>
                    </a:outerShdw>
                  </a:effectLst>
                </a:rPr>
                <a:t>Purpose</a:t>
              </a:r>
              <a:endParaRPr lang="en-US" dirty="0"/>
            </a:p>
          </p:txBody>
        </p:sp>
        <p:sp>
          <p:nvSpPr>
            <p:cNvPr id="10" name="Chord 9">
              <a:extLst>
                <a:ext uri="{FF2B5EF4-FFF2-40B4-BE49-F238E27FC236}">
                  <a16:creationId xmlns:a16="http://schemas.microsoft.com/office/drawing/2014/main" id="{D4E7CC68-94E8-4260-9440-EA7015DDEDBB}"/>
                </a:ext>
              </a:extLst>
            </p:cNvPr>
            <p:cNvSpPr/>
            <p:nvPr/>
          </p:nvSpPr>
          <p:spPr>
            <a:xfrm rot="222928">
              <a:off x="3854272" y="3070746"/>
              <a:ext cx="1753121" cy="1791034"/>
            </a:xfrm>
            <a:prstGeom prst="chord">
              <a:avLst>
                <a:gd name="adj1" fmla="val 4273083"/>
                <a:gd name="adj2" fmla="val 1627662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 rtlCol="0" anchor="b" anchorCtr="0">
              <a:scene3d>
                <a:camera prst="orthographicFront">
                  <a:rot lat="60000" lon="20099971" rev="5700000"/>
                </a:camera>
                <a:lightRig rig="threePt" dir="t"/>
              </a:scene3d>
            </a:bodyPr>
            <a:lstStyle/>
            <a:p>
              <a:pPr algn="ctr"/>
              <a:r>
                <a:rPr lang="en-US" dirty="0">
                  <a:ln w="0"/>
                  <a:solidFill>
                    <a:schemeClr val="tx1"/>
                  </a:solidFill>
                  <a:effectLst>
                    <a:outerShdw blurRad="38100" dist="19050" dir="2700000" algn="tl" rotWithShape="0">
                      <a:schemeClr val="dk1">
                        <a:alpha val="40000"/>
                      </a:schemeClr>
                    </a:outerShdw>
                  </a:effectLst>
                </a:rPr>
                <a:t>Technical Practices</a:t>
              </a:r>
              <a:endParaRPr lang="en-US" dirty="0"/>
            </a:p>
          </p:txBody>
        </p:sp>
      </p:grpSp>
      <p:sp>
        <p:nvSpPr>
          <p:cNvPr id="2" name="Title 1">
            <a:extLst>
              <a:ext uri="{FF2B5EF4-FFF2-40B4-BE49-F238E27FC236}">
                <a16:creationId xmlns:a16="http://schemas.microsoft.com/office/drawing/2014/main" id="{6B8A4CF2-0451-4DFC-A064-B89F052173F1}"/>
              </a:ext>
            </a:extLst>
          </p:cNvPr>
          <p:cNvSpPr>
            <a:spLocks noGrp="1"/>
          </p:cNvSpPr>
          <p:nvPr>
            <p:ph type="title"/>
          </p:nvPr>
        </p:nvSpPr>
        <p:spPr/>
        <p:txBody>
          <a:bodyPr>
            <a:noAutofit/>
          </a:bodyPr>
          <a:lstStyle/>
          <a:p>
            <a:r>
              <a:rPr lang="en-US" sz="2800" dirty="0"/>
              <a:t>Effective organizations are effective from a “core” outward:  The core is a combination of: (a) and overriding and shared purpose and (b) a set of technical practices believed by those in the organization to advance that purpose</a:t>
            </a:r>
          </a:p>
        </p:txBody>
      </p:sp>
      <p:sp>
        <p:nvSpPr>
          <p:cNvPr id="3" name="TextBox 2">
            <a:extLst>
              <a:ext uri="{FF2B5EF4-FFF2-40B4-BE49-F238E27FC236}">
                <a16:creationId xmlns:a16="http://schemas.microsoft.com/office/drawing/2014/main" id="{BCEBD1CC-597F-46CC-95FC-0D181C1F1A19}"/>
              </a:ext>
            </a:extLst>
          </p:cNvPr>
          <p:cNvSpPr txBox="1"/>
          <p:nvPr/>
        </p:nvSpPr>
        <p:spPr>
          <a:xfrm>
            <a:off x="7604971" y="3015825"/>
            <a:ext cx="4172899" cy="2308324"/>
          </a:xfrm>
          <a:prstGeom prst="rect">
            <a:avLst/>
          </a:prstGeom>
          <a:noFill/>
        </p:spPr>
        <p:txBody>
          <a:bodyPr wrap="square" rtlCol="0">
            <a:spAutoFit/>
          </a:bodyPr>
          <a:lstStyle/>
          <a:p>
            <a:r>
              <a:rPr lang="en-US" dirty="0"/>
              <a:t>Around the core are a variety of functional “services” to the core:  HR (to bring and manage people), Procurement (to get what the people in the core need), IT (to keep track of data and information to make informed decisions), Budgeting/Accounting/Finance (to attract and use resource</a:t>
            </a:r>
          </a:p>
        </p:txBody>
      </p:sp>
    </p:spTree>
    <p:extLst>
      <p:ext uri="{BB962C8B-B14F-4D97-AF65-F5344CB8AC3E}">
        <p14:creationId xmlns:p14="http://schemas.microsoft.com/office/powerpoint/2010/main" val="935017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ck Arc 3">
            <a:extLst>
              <a:ext uri="{FF2B5EF4-FFF2-40B4-BE49-F238E27FC236}">
                <a16:creationId xmlns:a16="http://schemas.microsoft.com/office/drawing/2014/main" id="{0B77064E-1CB1-4633-A7E1-331006132B3E}"/>
              </a:ext>
            </a:extLst>
          </p:cNvPr>
          <p:cNvSpPr/>
          <p:nvPr/>
        </p:nvSpPr>
        <p:spPr>
          <a:xfrm rot="17543927">
            <a:off x="2656116" y="1770025"/>
            <a:ext cx="4497974" cy="4615919"/>
          </a:xfrm>
          <a:prstGeom prst="blockArc">
            <a:avLst>
              <a:gd name="adj1" fmla="val 11863364"/>
              <a:gd name="adj2" fmla="val 17877982"/>
              <a:gd name="adj3" fmla="val 277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Human</a:t>
            </a:r>
          </a:p>
          <a:p>
            <a:pPr algn="ctr"/>
            <a:r>
              <a:rPr lang="en-US" b="1" dirty="0">
                <a:ln w="22225">
                  <a:solidFill>
                    <a:schemeClr val="accent2"/>
                  </a:solidFill>
                  <a:prstDash val="solid"/>
                </a:ln>
                <a:solidFill>
                  <a:schemeClr val="accent2">
                    <a:lumMod val="40000"/>
                    <a:lumOff val="60000"/>
                  </a:schemeClr>
                </a:solidFill>
              </a:rPr>
              <a:t>Resources</a:t>
            </a:r>
          </a:p>
        </p:txBody>
      </p:sp>
      <p:sp>
        <p:nvSpPr>
          <p:cNvPr id="5" name="Block Arc 4">
            <a:extLst>
              <a:ext uri="{FF2B5EF4-FFF2-40B4-BE49-F238E27FC236}">
                <a16:creationId xmlns:a16="http://schemas.microsoft.com/office/drawing/2014/main" id="{C383747D-F95E-4620-A7B2-B819B9D46676}"/>
              </a:ext>
            </a:extLst>
          </p:cNvPr>
          <p:cNvSpPr/>
          <p:nvPr/>
        </p:nvSpPr>
        <p:spPr>
          <a:xfrm rot="2378786">
            <a:off x="2656116" y="1778923"/>
            <a:ext cx="4497974" cy="4615919"/>
          </a:xfrm>
          <a:prstGeom prst="blockArc">
            <a:avLst>
              <a:gd name="adj1" fmla="val 11517950"/>
              <a:gd name="adj2" fmla="val 15607664"/>
              <a:gd name="adj3" fmla="val 2689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Procurement</a:t>
            </a:r>
          </a:p>
        </p:txBody>
      </p:sp>
      <p:sp>
        <p:nvSpPr>
          <p:cNvPr id="6" name="Block Arc 5">
            <a:extLst>
              <a:ext uri="{FF2B5EF4-FFF2-40B4-BE49-F238E27FC236}">
                <a16:creationId xmlns:a16="http://schemas.microsoft.com/office/drawing/2014/main" id="{C98D11C5-BA8C-4068-98E1-1E575960B9B6}"/>
              </a:ext>
            </a:extLst>
          </p:cNvPr>
          <p:cNvSpPr/>
          <p:nvPr/>
        </p:nvSpPr>
        <p:spPr>
          <a:xfrm rot="7939786">
            <a:off x="2524976" y="1635835"/>
            <a:ext cx="4497974" cy="4615919"/>
          </a:xfrm>
          <a:prstGeom prst="blockArc">
            <a:avLst>
              <a:gd name="adj1" fmla="val 10209345"/>
              <a:gd name="adj2" fmla="val 13274030"/>
              <a:gd name="adj3" fmla="val 2713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Legal</a:t>
            </a:r>
          </a:p>
        </p:txBody>
      </p:sp>
      <p:sp>
        <p:nvSpPr>
          <p:cNvPr id="8" name="Block Arc 7">
            <a:extLst>
              <a:ext uri="{FF2B5EF4-FFF2-40B4-BE49-F238E27FC236}">
                <a16:creationId xmlns:a16="http://schemas.microsoft.com/office/drawing/2014/main" id="{1525DC32-EA16-43E6-B15B-A3A9B7B484B7}"/>
              </a:ext>
            </a:extLst>
          </p:cNvPr>
          <p:cNvSpPr/>
          <p:nvPr/>
        </p:nvSpPr>
        <p:spPr>
          <a:xfrm rot="14944007">
            <a:off x="2687781" y="1679795"/>
            <a:ext cx="4497974" cy="4615919"/>
          </a:xfrm>
          <a:prstGeom prst="blockArc">
            <a:avLst>
              <a:gd name="adj1" fmla="val 10612215"/>
              <a:gd name="adj2" fmla="val 14442120"/>
              <a:gd name="adj3" fmla="val 3019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Budget, Accounting</a:t>
            </a:r>
          </a:p>
          <a:p>
            <a:pPr algn="ctr"/>
            <a:r>
              <a:rPr lang="en-US" b="1" dirty="0">
                <a:ln w="22225">
                  <a:solidFill>
                    <a:schemeClr val="accent2"/>
                  </a:solidFill>
                  <a:prstDash val="solid"/>
                </a:ln>
                <a:solidFill>
                  <a:schemeClr val="accent2">
                    <a:lumMod val="40000"/>
                    <a:lumOff val="60000"/>
                  </a:schemeClr>
                </a:solidFill>
              </a:rPr>
              <a:t>Finance</a:t>
            </a:r>
          </a:p>
        </p:txBody>
      </p:sp>
      <p:grpSp>
        <p:nvGrpSpPr>
          <p:cNvPr id="11" name="Group 10">
            <a:extLst>
              <a:ext uri="{FF2B5EF4-FFF2-40B4-BE49-F238E27FC236}">
                <a16:creationId xmlns:a16="http://schemas.microsoft.com/office/drawing/2014/main" id="{93B7908B-182A-4256-B4EA-5897A4696B0A}"/>
              </a:ext>
            </a:extLst>
          </p:cNvPr>
          <p:cNvGrpSpPr/>
          <p:nvPr/>
        </p:nvGrpSpPr>
        <p:grpSpPr>
          <a:xfrm>
            <a:off x="282838" y="1544910"/>
            <a:ext cx="8967170" cy="4615919"/>
            <a:chOff x="251173" y="1556321"/>
            <a:chExt cx="8967170" cy="4615919"/>
          </a:xfrm>
        </p:grpSpPr>
        <p:sp>
          <p:nvSpPr>
            <p:cNvPr id="7" name="Block Arc 6">
              <a:extLst>
                <a:ext uri="{FF2B5EF4-FFF2-40B4-BE49-F238E27FC236}">
                  <a16:creationId xmlns:a16="http://schemas.microsoft.com/office/drawing/2014/main" id="{6AE5BF04-BAA7-43CA-83F5-513EAE4B8CCD}"/>
                </a:ext>
              </a:extLst>
            </p:cNvPr>
            <p:cNvSpPr/>
            <p:nvPr/>
          </p:nvSpPr>
          <p:spPr>
            <a:xfrm rot="11175345">
              <a:off x="2656116" y="1556321"/>
              <a:ext cx="4497974" cy="4615919"/>
            </a:xfrm>
            <a:prstGeom prst="blockArc">
              <a:avLst>
                <a:gd name="adj1" fmla="val 10209345"/>
                <a:gd name="adj2" fmla="val 14442120"/>
                <a:gd name="adj3" fmla="val 3019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IT (MIS)</a:t>
              </a:r>
            </a:p>
          </p:txBody>
        </p:sp>
        <p:sp>
          <p:nvSpPr>
            <p:cNvPr id="9" name="Chord 8">
              <a:extLst>
                <a:ext uri="{FF2B5EF4-FFF2-40B4-BE49-F238E27FC236}">
                  <a16:creationId xmlns:a16="http://schemas.microsoft.com/office/drawing/2014/main" id="{0792E48C-2B66-4F46-AD8A-2C1C234A0CDD}"/>
                </a:ext>
              </a:extLst>
            </p:cNvPr>
            <p:cNvSpPr/>
            <p:nvPr/>
          </p:nvSpPr>
          <p:spPr>
            <a:xfrm rot="11022539">
              <a:off x="7409200" y="2706868"/>
              <a:ext cx="1809143" cy="1845135"/>
            </a:xfrm>
            <a:prstGeom prst="chord">
              <a:avLst>
                <a:gd name="adj1" fmla="val 4821297"/>
                <a:gd name="adj2" fmla="val 1580562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scene3d>
                <a:camera prst="orthographicFront">
                  <a:rot lat="60000" lon="20099971" rev="5700000"/>
                </a:camera>
                <a:lightRig rig="threePt" dir="t"/>
              </a:scene3d>
            </a:bodyPr>
            <a:lstStyle/>
            <a:p>
              <a:pPr algn="ctr"/>
              <a:r>
                <a:rPr lang="en-US" dirty="0">
                  <a:ln w="0"/>
                  <a:solidFill>
                    <a:schemeClr val="tx1"/>
                  </a:solidFill>
                  <a:effectLst>
                    <a:outerShdw blurRad="38100" dist="19050" dir="2700000" algn="tl" rotWithShape="0">
                      <a:schemeClr val="dk1">
                        <a:alpha val="40000"/>
                      </a:schemeClr>
                    </a:outerShdw>
                  </a:effectLst>
                </a:rPr>
                <a:t>Purpose</a:t>
              </a:r>
              <a:endParaRPr lang="en-US" dirty="0"/>
            </a:p>
          </p:txBody>
        </p:sp>
        <p:sp>
          <p:nvSpPr>
            <p:cNvPr id="10" name="Chord 9">
              <a:extLst>
                <a:ext uri="{FF2B5EF4-FFF2-40B4-BE49-F238E27FC236}">
                  <a16:creationId xmlns:a16="http://schemas.microsoft.com/office/drawing/2014/main" id="{D4E7CC68-94E8-4260-9440-EA7015DDEDBB}"/>
                </a:ext>
              </a:extLst>
            </p:cNvPr>
            <p:cNvSpPr/>
            <p:nvPr/>
          </p:nvSpPr>
          <p:spPr>
            <a:xfrm rot="222928">
              <a:off x="251173" y="2968763"/>
              <a:ext cx="1753121" cy="1791034"/>
            </a:xfrm>
            <a:prstGeom prst="chord">
              <a:avLst>
                <a:gd name="adj1" fmla="val 4273083"/>
                <a:gd name="adj2" fmla="val 1627662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 rtlCol="0" anchor="b" anchorCtr="0">
              <a:scene3d>
                <a:camera prst="orthographicFront">
                  <a:rot lat="60000" lon="20099971" rev="5700000"/>
                </a:camera>
                <a:lightRig rig="threePt" dir="t"/>
              </a:scene3d>
            </a:bodyPr>
            <a:lstStyle/>
            <a:p>
              <a:pPr algn="ctr"/>
              <a:r>
                <a:rPr lang="en-US" dirty="0">
                  <a:ln w="0"/>
                  <a:solidFill>
                    <a:schemeClr val="tx1"/>
                  </a:solidFill>
                  <a:effectLst>
                    <a:outerShdw blurRad="38100" dist="19050" dir="2700000" algn="tl" rotWithShape="0">
                      <a:schemeClr val="dk1">
                        <a:alpha val="40000"/>
                      </a:schemeClr>
                    </a:outerShdw>
                  </a:effectLst>
                </a:rPr>
                <a:t>Technical Practices</a:t>
              </a:r>
              <a:endParaRPr lang="en-US" dirty="0"/>
            </a:p>
          </p:txBody>
        </p:sp>
      </p:grpSp>
      <p:sp>
        <p:nvSpPr>
          <p:cNvPr id="2" name="Title 1">
            <a:extLst>
              <a:ext uri="{FF2B5EF4-FFF2-40B4-BE49-F238E27FC236}">
                <a16:creationId xmlns:a16="http://schemas.microsoft.com/office/drawing/2014/main" id="{6B8A4CF2-0451-4DFC-A064-B89F052173F1}"/>
              </a:ext>
            </a:extLst>
          </p:cNvPr>
          <p:cNvSpPr>
            <a:spLocks noGrp="1"/>
          </p:cNvSpPr>
          <p:nvPr>
            <p:ph type="title"/>
          </p:nvPr>
        </p:nvSpPr>
        <p:spPr/>
        <p:txBody>
          <a:bodyPr>
            <a:noAutofit/>
          </a:bodyPr>
          <a:lstStyle/>
          <a:p>
            <a:r>
              <a:rPr lang="en-US" sz="2800" dirty="0"/>
              <a:t>Organizations can lose their core and become a donut in two ways  </a:t>
            </a:r>
          </a:p>
        </p:txBody>
      </p:sp>
      <p:sp>
        <p:nvSpPr>
          <p:cNvPr id="12" name="TextBox 11">
            <a:extLst>
              <a:ext uri="{FF2B5EF4-FFF2-40B4-BE49-F238E27FC236}">
                <a16:creationId xmlns:a16="http://schemas.microsoft.com/office/drawing/2014/main" id="{512A3E12-9E18-472F-9EEC-7C2407FDF1AA}"/>
              </a:ext>
            </a:extLst>
          </p:cNvPr>
          <p:cNvSpPr txBox="1"/>
          <p:nvPr/>
        </p:nvSpPr>
        <p:spPr>
          <a:xfrm>
            <a:off x="7280694" y="4803307"/>
            <a:ext cx="4787067" cy="1200329"/>
          </a:xfrm>
          <a:prstGeom prst="rect">
            <a:avLst/>
          </a:prstGeom>
          <a:noFill/>
        </p:spPr>
        <p:txBody>
          <a:bodyPr wrap="square" rtlCol="0">
            <a:spAutoFit/>
          </a:bodyPr>
          <a:lstStyle/>
          <a:p>
            <a:r>
              <a:rPr lang="en-US" dirty="0"/>
              <a:t>Lost purpose:  a common and shared understanding of the purpose of the organization erodes either from the inside (loss of faith) or the outside (infection of other purposes)</a:t>
            </a:r>
          </a:p>
        </p:txBody>
      </p:sp>
      <p:sp>
        <p:nvSpPr>
          <p:cNvPr id="13" name="TextBox 12">
            <a:extLst>
              <a:ext uri="{FF2B5EF4-FFF2-40B4-BE49-F238E27FC236}">
                <a16:creationId xmlns:a16="http://schemas.microsoft.com/office/drawing/2014/main" id="{E65AE459-F6C7-4AAB-A684-50451080B4F1}"/>
              </a:ext>
            </a:extLst>
          </p:cNvPr>
          <p:cNvSpPr txBox="1"/>
          <p:nvPr/>
        </p:nvSpPr>
        <p:spPr>
          <a:xfrm>
            <a:off x="17125" y="5366028"/>
            <a:ext cx="4226884" cy="1477328"/>
          </a:xfrm>
          <a:prstGeom prst="rect">
            <a:avLst/>
          </a:prstGeom>
          <a:noFill/>
        </p:spPr>
        <p:txBody>
          <a:bodyPr wrap="square" rtlCol="0">
            <a:spAutoFit/>
          </a:bodyPr>
          <a:lstStyle/>
          <a:p>
            <a:r>
              <a:rPr lang="en-US" dirty="0"/>
              <a:t>Lost commitment to a set of effective technical practices:  (a) situation changes so that technical practices are not longer effective  or (b) organization was in fact wrong about what practices were effective</a:t>
            </a:r>
          </a:p>
        </p:txBody>
      </p:sp>
    </p:spTree>
    <p:extLst>
      <p:ext uri="{BB962C8B-B14F-4D97-AF65-F5344CB8AC3E}">
        <p14:creationId xmlns:p14="http://schemas.microsoft.com/office/powerpoint/2010/main" val="3338962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ck Arc 3">
            <a:extLst>
              <a:ext uri="{FF2B5EF4-FFF2-40B4-BE49-F238E27FC236}">
                <a16:creationId xmlns:a16="http://schemas.microsoft.com/office/drawing/2014/main" id="{0B77064E-1CB1-4633-A7E1-331006132B3E}"/>
              </a:ext>
            </a:extLst>
          </p:cNvPr>
          <p:cNvSpPr/>
          <p:nvPr/>
        </p:nvSpPr>
        <p:spPr>
          <a:xfrm rot="17543927">
            <a:off x="2656116" y="1770025"/>
            <a:ext cx="4497974" cy="4615919"/>
          </a:xfrm>
          <a:prstGeom prst="blockArc">
            <a:avLst>
              <a:gd name="adj1" fmla="val 11863364"/>
              <a:gd name="adj2" fmla="val 17877982"/>
              <a:gd name="adj3" fmla="val 277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Human</a:t>
            </a:r>
          </a:p>
          <a:p>
            <a:pPr algn="ctr"/>
            <a:r>
              <a:rPr lang="en-US" b="1" dirty="0">
                <a:ln w="22225">
                  <a:solidFill>
                    <a:schemeClr val="accent2"/>
                  </a:solidFill>
                  <a:prstDash val="solid"/>
                </a:ln>
                <a:solidFill>
                  <a:schemeClr val="accent2">
                    <a:lumMod val="40000"/>
                    <a:lumOff val="60000"/>
                  </a:schemeClr>
                </a:solidFill>
              </a:rPr>
              <a:t>Resources</a:t>
            </a:r>
          </a:p>
        </p:txBody>
      </p:sp>
      <p:sp>
        <p:nvSpPr>
          <p:cNvPr id="5" name="Block Arc 4">
            <a:extLst>
              <a:ext uri="{FF2B5EF4-FFF2-40B4-BE49-F238E27FC236}">
                <a16:creationId xmlns:a16="http://schemas.microsoft.com/office/drawing/2014/main" id="{C383747D-F95E-4620-A7B2-B819B9D46676}"/>
              </a:ext>
            </a:extLst>
          </p:cNvPr>
          <p:cNvSpPr/>
          <p:nvPr/>
        </p:nvSpPr>
        <p:spPr>
          <a:xfrm rot="2378786">
            <a:off x="2656116" y="1778923"/>
            <a:ext cx="4497974" cy="4615919"/>
          </a:xfrm>
          <a:prstGeom prst="blockArc">
            <a:avLst>
              <a:gd name="adj1" fmla="val 11517950"/>
              <a:gd name="adj2" fmla="val 15607664"/>
              <a:gd name="adj3" fmla="val 2689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Procurement</a:t>
            </a:r>
          </a:p>
        </p:txBody>
      </p:sp>
      <p:sp>
        <p:nvSpPr>
          <p:cNvPr id="6" name="Block Arc 5">
            <a:extLst>
              <a:ext uri="{FF2B5EF4-FFF2-40B4-BE49-F238E27FC236}">
                <a16:creationId xmlns:a16="http://schemas.microsoft.com/office/drawing/2014/main" id="{C98D11C5-BA8C-4068-98E1-1E575960B9B6}"/>
              </a:ext>
            </a:extLst>
          </p:cNvPr>
          <p:cNvSpPr/>
          <p:nvPr/>
        </p:nvSpPr>
        <p:spPr>
          <a:xfrm rot="7939786">
            <a:off x="2524976" y="1635835"/>
            <a:ext cx="4497974" cy="4615919"/>
          </a:xfrm>
          <a:prstGeom prst="blockArc">
            <a:avLst>
              <a:gd name="adj1" fmla="val 10209345"/>
              <a:gd name="adj2" fmla="val 13274030"/>
              <a:gd name="adj3" fmla="val 2713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Legal</a:t>
            </a:r>
          </a:p>
        </p:txBody>
      </p:sp>
      <p:sp>
        <p:nvSpPr>
          <p:cNvPr id="8" name="Block Arc 7">
            <a:extLst>
              <a:ext uri="{FF2B5EF4-FFF2-40B4-BE49-F238E27FC236}">
                <a16:creationId xmlns:a16="http://schemas.microsoft.com/office/drawing/2014/main" id="{1525DC32-EA16-43E6-B15B-A3A9B7B484B7}"/>
              </a:ext>
            </a:extLst>
          </p:cNvPr>
          <p:cNvSpPr/>
          <p:nvPr/>
        </p:nvSpPr>
        <p:spPr>
          <a:xfrm rot="14944007">
            <a:off x="2687781" y="1679795"/>
            <a:ext cx="4497974" cy="4615919"/>
          </a:xfrm>
          <a:prstGeom prst="blockArc">
            <a:avLst>
              <a:gd name="adj1" fmla="val 10612215"/>
              <a:gd name="adj2" fmla="val 14442120"/>
              <a:gd name="adj3" fmla="val 3019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Budget, Accounting</a:t>
            </a:r>
          </a:p>
          <a:p>
            <a:pPr algn="ctr"/>
            <a:r>
              <a:rPr lang="en-US" b="1" dirty="0">
                <a:ln w="22225">
                  <a:solidFill>
                    <a:schemeClr val="accent2"/>
                  </a:solidFill>
                  <a:prstDash val="solid"/>
                </a:ln>
                <a:solidFill>
                  <a:schemeClr val="accent2">
                    <a:lumMod val="40000"/>
                    <a:lumOff val="60000"/>
                  </a:schemeClr>
                </a:solidFill>
              </a:rPr>
              <a:t>Finance</a:t>
            </a:r>
          </a:p>
        </p:txBody>
      </p:sp>
      <p:grpSp>
        <p:nvGrpSpPr>
          <p:cNvPr id="11" name="Group 10">
            <a:extLst>
              <a:ext uri="{FF2B5EF4-FFF2-40B4-BE49-F238E27FC236}">
                <a16:creationId xmlns:a16="http://schemas.microsoft.com/office/drawing/2014/main" id="{93B7908B-182A-4256-B4EA-5897A4696B0A}"/>
              </a:ext>
            </a:extLst>
          </p:cNvPr>
          <p:cNvGrpSpPr/>
          <p:nvPr/>
        </p:nvGrpSpPr>
        <p:grpSpPr>
          <a:xfrm>
            <a:off x="282838" y="1544910"/>
            <a:ext cx="8967170" cy="4615919"/>
            <a:chOff x="251173" y="1556321"/>
            <a:chExt cx="8967170" cy="4615919"/>
          </a:xfrm>
        </p:grpSpPr>
        <p:sp>
          <p:nvSpPr>
            <p:cNvPr id="7" name="Block Arc 6">
              <a:extLst>
                <a:ext uri="{FF2B5EF4-FFF2-40B4-BE49-F238E27FC236}">
                  <a16:creationId xmlns:a16="http://schemas.microsoft.com/office/drawing/2014/main" id="{6AE5BF04-BAA7-43CA-83F5-513EAE4B8CCD}"/>
                </a:ext>
              </a:extLst>
            </p:cNvPr>
            <p:cNvSpPr/>
            <p:nvPr/>
          </p:nvSpPr>
          <p:spPr>
            <a:xfrm rot="11175345">
              <a:off x="2656116" y="1556321"/>
              <a:ext cx="4497974" cy="4615919"/>
            </a:xfrm>
            <a:prstGeom prst="blockArc">
              <a:avLst>
                <a:gd name="adj1" fmla="val 10209345"/>
                <a:gd name="adj2" fmla="val 14442120"/>
                <a:gd name="adj3" fmla="val 3019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IT (MIS)</a:t>
              </a:r>
            </a:p>
          </p:txBody>
        </p:sp>
        <p:sp>
          <p:nvSpPr>
            <p:cNvPr id="9" name="Chord 8">
              <a:extLst>
                <a:ext uri="{FF2B5EF4-FFF2-40B4-BE49-F238E27FC236}">
                  <a16:creationId xmlns:a16="http://schemas.microsoft.com/office/drawing/2014/main" id="{0792E48C-2B66-4F46-AD8A-2C1C234A0CDD}"/>
                </a:ext>
              </a:extLst>
            </p:cNvPr>
            <p:cNvSpPr/>
            <p:nvPr/>
          </p:nvSpPr>
          <p:spPr>
            <a:xfrm rot="11022539">
              <a:off x="7409200" y="2706868"/>
              <a:ext cx="1809143" cy="1845135"/>
            </a:xfrm>
            <a:prstGeom prst="chord">
              <a:avLst>
                <a:gd name="adj1" fmla="val 4821297"/>
                <a:gd name="adj2" fmla="val 1580562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scene3d>
                <a:camera prst="orthographicFront">
                  <a:rot lat="60000" lon="20099971" rev="5700000"/>
                </a:camera>
                <a:lightRig rig="threePt" dir="t"/>
              </a:scene3d>
            </a:bodyPr>
            <a:lstStyle/>
            <a:p>
              <a:pPr algn="ctr"/>
              <a:r>
                <a:rPr lang="en-US" dirty="0">
                  <a:ln w="0"/>
                  <a:solidFill>
                    <a:schemeClr val="tx1"/>
                  </a:solidFill>
                  <a:effectLst>
                    <a:outerShdw blurRad="38100" dist="19050" dir="2700000" algn="tl" rotWithShape="0">
                      <a:schemeClr val="dk1">
                        <a:alpha val="40000"/>
                      </a:schemeClr>
                    </a:outerShdw>
                  </a:effectLst>
                </a:rPr>
                <a:t>Purpose</a:t>
              </a:r>
              <a:endParaRPr lang="en-US" dirty="0"/>
            </a:p>
          </p:txBody>
        </p:sp>
        <p:sp>
          <p:nvSpPr>
            <p:cNvPr id="10" name="Chord 9">
              <a:extLst>
                <a:ext uri="{FF2B5EF4-FFF2-40B4-BE49-F238E27FC236}">
                  <a16:creationId xmlns:a16="http://schemas.microsoft.com/office/drawing/2014/main" id="{D4E7CC68-94E8-4260-9440-EA7015DDEDBB}"/>
                </a:ext>
              </a:extLst>
            </p:cNvPr>
            <p:cNvSpPr/>
            <p:nvPr/>
          </p:nvSpPr>
          <p:spPr>
            <a:xfrm rot="222928">
              <a:off x="251173" y="2968763"/>
              <a:ext cx="1753121" cy="1791034"/>
            </a:xfrm>
            <a:prstGeom prst="chord">
              <a:avLst>
                <a:gd name="adj1" fmla="val 4273083"/>
                <a:gd name="adj2" fmla="val 1627662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 rtlCol="0" anchor="b" anchorCtr="0">
              <a:scene3d>
                <a:camera prst="orthographicFront">
                  <a:rot lat="60000" lon="20099971" rev="5700000"/>
                </a:camera>
                <a:lightRig rig="threePt" dir="t"/>
              </a:scene3d>
            </a:bodyPr>
            <a:lstStyle/>
            <a:p>
              <a:pPr algn="ctr"/>
              <a:r>
                <a:rPr lang="en-US" dirty="0">
                  <a:ln w="0"/>
                  <a:solidFill>
                    <a:schemeClr val="tx1"/>
                  </a:solidFill>
                  <a:effectLst>
                    <a:outerShdw blurRad="38100" dist="19050" dir="2700000" algn="tl" rotWithShape="0">
                      <a:schemeClr val="dk1">
                        <a:alpha val="40000"/>
                      </a:schemeClr>
                    </a:outerShdw>
                  </a:effectLst>
                </a:rPr>
                <a:t>Technical Practices</a:t>
              </a:r>
              <a:endParaRPr lang="en-US" dirty="0"/>
            </a:p>
          </p:txBody>
        </p:sp>
      </p:grpSp>
      <p:sp>
        <p:nvSpPr>
          <p:cNvPr id="2" name="Title 1">
            <a:extLst>
              <a:ext uri="{FF2B5EF4-FFF2-40B4-BE49-F238E27FC236}">
                <a16:creationId xmlns:a16="http://schemas.microsoft.com/office/drawing/2014/main" id="{6B8A4CF2-0451-4DFC-A064-B89F052173F1}"/>
              </a:ext>
            </a:extLst>
          </p:cNvPr>
          <p:cNvSpPr>
            <a:spLocks noGrp="1"/>
          </p:cNvSpPr>
          <p:nvPr>
            <p:ph type="title"/>
          </p:nvPr>
        </p:nvSpPr>
        <p:spPr/>
        <p:txBody>
          <a:bodyPr>
            <a:noAutofit/>
          </a:bodyPr>
          <a:lstStyle/>
          <a:p>
            <a:r>
              <a:rPr lang="en-US" sz="2800" dirty="0"/>
              <a:t>If an organization is a “donut” it becomes susceptible to “hijack” from inside or outside or both (e.g. used for other purposes—like channel rents to insiders or outsiders via corruption or just non-feasance (e.g. not showing up, indifference) of workers)  </a:t>
            </a:r>
          </a:p>
        </p:txBody>
      </p:sp>
      <p:sp>
        <p:nvSpPr>
          <p:cNvPr id="3" name="Oval 2">
            <a:extLst>
              <a:ext uri="{FF2B5EF4-FFF2-40B4-BE49-F238E27FC236}">
                <a16:creationId xmlns:a16="http://schemas.microsoft.com/office/drawing/2014/main" id="{35B6FE1E-C3A8-4A8E-B5C1-9732FB614E44}"/>
              </a:ext>
            </a:extLst>
          </p:cNvPr>
          <p:cNvSpPr/>
          <p:nvPr/>
        </p:nvSpPr>
        <p:spPr>
          <a:xfrm>
            <a:off x="3925956" y="3021496"/>
            <a:ext cx="1924715" cy="17294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Some type of virus or parasite fills the core</a:t>
            </a:r>
          </a:p>
        </p:txBody>
      </p:sp>
    </p:spTree>
    <p:extLst>
      <p:ext uri="{BB962C8B-B14F-4D97-AF65-F5344CB8AC3E}">
        <p14:creationId xmlns:p14="http://schemas.microsoft.com/office/powerpoint/2010/main" val="228458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5CD2-3633-4333-8585-B361E3AAFF1E}"/>
              </a:ext>
            </a:extLst>
          </p:cNvPr>
          <p:cNvSpPr>
            <a:spLocks noGrp="1"/>
          </p:cNvSpPr>
          <p:nvPr>
            <p:ph type="title"/>
          </p:nvPr>
        </p:nvSpPr>
        <p:spPr/>
        <p:txBody>
          <a:bodyPr/>
          <a:lstStyle/>
          <a:p>
            <a:r>
              <a:rPr lang="en-US" dirty="0"/>
              <a:t>Do:  Focus on state capability</a:t>
            </a:r>
          </a:p>
        </p:txBody>
      </p:sp>
      <p:sp>
        <p:nvSpPr>
          <p:cNvPr id="4" name="Text Placeholder 3">
            <a:extLst>
              <a:ext uri="{FF2B5EF4-FFF2-40B4-BE49-F238E27FC236}">
                <a16:creationId xmlns:a16="http://schemas.microsoft.com/office/drawing/2014/main" id="{58A35478-BBD1-4EBA-A139-7BBE77748F00}"/>
              </a:ext>
            </a:extLst>
          </p:cNvPr>
          <p:cNvSpPr>
            <a:spLocks noGrp="1"/>
          </p:cNvSpPr>
          <p:nvPr>
            <p:ph type="body" idx="1"/>
          </p:nvPr>
        </p:nvSpPr>
        <p:spPr/>
        <p:txBody>
          <a:bodyPr/>
          <a:lstStyle/>
          <a:p>
            <a:r>
              <a:rPr lang="en-US" dirty="0"/>
              <a:t>Do</a:t>
            </a:r>
          </a:p>
        </p:txBody>
      </p:sp>
      <p:sp>
        <p:nvSpPr>
          <p:cNvPr id="5" name="Content Placeholder 4">
            <a:extLst>
              <a:ext uri="{FF2B5EF4-FFF2-40B4-BE49-F238E27FC236}">
                <a16:creationId xmlns:a16="http://schemas.microsoft.com/office/drawing/2014/main" id="{9FC9C33D-9020-4C48-8353-668638BA4112}"/>
              </a:ext>
            </a:extLst>
          </p:cNvPr>
          <p:cNvSpPr>
            <a:spLocks noGrp="1"/>
          </p:cNvSpPr>
          <p:nvPr>
            <p:ph sz="half" idx="2"/>
          </p:nvPr>
        </p:nvSpPr>
        <p:spPr/>
        <p:txBody>
          <a:bodyPr>
            <a:normAutofit fontScale="85000" lnSpcReduction="20000"/>
          </a:bodyPr>
          <a:lstStyle/>
          <a:p>
            <a:r>
              <a:rPr lang="en-US" i="1" dirty="0"/>
              <a:t>Organizational capability </a:t>
            </a:r>
            <a:r>
              <a:rPr lang="en-US" dirty="0"/>
              <a:t>is the ability to induce the agents of an organization to take the state-contingent actions that promote the legitimate normative objectives of the organization.</a:t>
            </a:r>
          </a:p>
          <a:p>
            <a:r>
              <a:rPr lang="en-US" dirty="0"/>
              <a:t>Measured in a broad cross national way </a:t>
            </a:r>
            <a:r>
              <a:rPr lang="en-US" i="1" dirty="0"/>
              <a:t>state capability </a:t>
            </a:r>
            <a:r>
              <a:rPr lang="en-US" dirty="0"/>
              <a:t>matters, a lot, for </a:t>
            </a:r>
            <a:r>
              <a:rPr lang="en-US" i="1" dirty="0"/>
              <a:t>everything </a:t>
            </a:r>
            <a:r>
              <a:rPr lang="en-US" dirty="0"/>
              <a:t>about human well-being</a:t>
            </a:r>
            <a:endParaRPr lang="en-US" i="1" dirty="0"/>
          </a:p>
          <a:p>
            <a:r>
              <a:rPr lang="en-US" dirty="0"/>
              <a:t>With weak state capability (de jure) </a:t>
            </a:r>
            <a:r>
              <a:rPr lang="en-US" i="1" dirty="0"/>
              <a:t>laws, policy and program</a:t>
            </a:r>
            <a:r>
              <a:rPr lang="en-US" dirty="0"/>
              <a:t> design might not matter </a:t>
            </a:r>
            <a:r>
              <a:rPr lang="en-US" i="1" dirty="0"/>
              <a:t>at all</a:t>
            </a:r>
          </a:p>
        </p:txBody>
      </p:sp>
      <p:sp>
        <p:nvSpPr>
          <p:cNvPr id="6" name="Text Placeholder 5">
            <a:extLst>
              <a:ext uri="{FF2B5EF4-FFF2-40B4-BE49-F238E27FC236}">
                <a16:creationId xmlns:a16="http://schemas.microsoft.com/office/drawing/2014/main" id="{6C81B2DA-A70B-4516-BFB6-65E19E8DF91C}"/>
              </a:ext>
            </a:extLst>
          </p:cNvPr>
          <p:cNvSpPr>
            <a:spLocks noGrp="1"/>
          </p:cNvSpPr>
          <p:nvPr>
            <p:ph type="body" sz="quarter" idx="3"/>
          </p:nvPr>
        </p:nvSpPr>
        <p:spPr/>
        <p:txBody>
          <a:bodyPr/>
          <a:lstStyle/>
          <a:p>
            <a:r>
              <a:rPr lang="en-US" dirty="0"/>
              <a:t>Conventional wisdom</a:t>
            </a:r>
          </a:p>
        </p:txBody>
      </p:sp>
      <p:sp>
        <p:nvSpPr>
          <p:cNvPr id="7" name="Content Placeholder 6">
            <a:extLst>
              <a:ext uri="{FF2B5EF4-FFF2-40B4-BE49-F238E27FC236}">
                <a16:creationId xmlns:a16="http://schemas.microsoft.com/office/drawing/2014/main" id="{C6CC50FC-0BD1-426E-890A-FCB036F8493C}"/>
              </a:ext>
            </a:extLst>
          </p:cNvPr>
          <p:cNvSpPr>
            <a:spLocks noGrp="1"/>
          </p:cNvSpPr>
          <p:nvPr>
            <p:ph sz="quarter" idx="4"/>
          </p:nvPr>
        </p:nvSpPr>
        <p:spPr/>
        <p:txBody>
          <a:bodyPr>
            <a:normAutofit fontScale="85000" lnSpcReduction="20000"/>
          </a:bodyPr>
          <a:lstStyle/>
          <a:p>
            <a:r>
              <a:rPr lang="en-US" dirty="0"/>
              <a:t>“What” to do is the key question for “policy makers”</a:t>
            </a:r>
          </a:p>
          <a:p>
            <a:r>
              <a:rPr lang="en-US" dirty="0"/>
              <a:t>Program design can be:</a:t>
            </a:r>
          </a:p>
          <a:p>
            <a:pPr lvl="1"/>
            <a:r>
              <a:rPr lang="en-US" dirty="0"/>
              <a:t>Formed independently of actual capability</a:t>
            </a:r>
          </a:p>
          <a:p>
            <a:pPr lvl="1"/>
            <a:r>
              <a:rPr lang="en-US" dirty="0"/>
              <a:t>Based on strictly “logistical” capabilities (e.g. top-down, “thin input”, compliance)</a:t>
            </a:r>
          </a:p>
          <a:p>
            <a:pPr marL="0" indent="0">
              <a:buNone/>
            </a:pPr>
            <a:r>
              <a:rPr lang="en-US" dirty="0"/>
              <a:t>Or worse, </a:t>
            </a:r>
          </a:p>
          <a:p>
            <a:r>
              <a:rPr lang="en-US" dirty="0"/>
              <a:t>“More” is the key—e.g. spend more to get more (e.g. “invest” in X where “invest” means “spend”)</a:t>
            </a:r>
          </a:p>
        </p:txBody>
      </p:sp>
    </p:spTree>
    <p:extLst>
      <p:ext uri="{BB962C8B-B14F-4D97-AF65-F5344CB8AC3E}">
        <p14:creationId xmlns:p14="http://schemas.microsoft.com/office/powerpoint/2010/main" val="2406588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ck Arc 3">
            <a:extLst>
              <a:ext uri="{FF2B5EF4-FFF2-40B4-BE49-F238E27FC236}">
                <a16:creationId xmlns:a16="http://schemas.microsoft.com/office/drawing/2014/main" id="{0B77064E-1CB1-4633-A7E1-331006132B3E}"/>
              </a:ext>
            </a:extLst>
          </p:cNvPr>
          <p:cNvSpPr/>
          <p:nvPr/>
        </p:nvSpPr>
        <p:spPr>
          <a:xfrm rot="17543927">
            <a:off x="4117169" y="1841128"/>
            <a:ext cx="4497974" cy="4615919"/>
          </a:xfrm>
          <a:prstGeom prst="blockArc">
            <a:avLst>
              <a:gd name="adj1" fmla="val 11863364"/>
              <a:gd name="adj2" fmla="val 17921196"/>
              <a:gd name="adj3" fmla="val 31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Human</a:t>
            </a:r>
          </a:p>
          <a:p>
            <a:pPr algn="ctr"/>
            <a:r>
              <a:rPr lang="en-US" b="1" dirty="0">
                <a:ln w="22225">
                  <a:solidFill>
                    <a:schemeClr val="accent2"/>
                  </a:solidFill>
                  <a:prstDash val="solid"/>
                </a:ln>
                <a:solidFill>
                  <a:schemeClr val="accent2">
                    <a:lumMod val="40000"/>
                    <a:lumOff val="60000"/>
                  </a:schemeClr>
                </a:solidFill>
              </a:rPr>
              <a:t>Resources</a:t>
            </a:r>
          </a:p>
        </p:txBody>
      </p:sp>
      <p:sp>
        <p:nvSpPr>
          <p:cNvPr id="5" name="Block Arc 4">
            <a:extLst>
              <a:ext uri="{FF2B5EF4-FFF2-40B4-BE49-F238E27FC236}">
                <a16:creationId xmlns:a16="http://schemas.microsoft.com/office/drawing/2014/main" id="{C383747D-F95E-4620-A7B2-B819B9D46676}"/>
              </a:ext>
            </a:extLst>
          </p:cNvPr>
          <p:cNvSpPr/>
          <p:nvPr/>
        </p:nvSpPr>
        <p:spPr>
          <a:xfrm rot="2378786">
            <a:off x="2656116" y="1778923"/>
            <a:ext cx="4497974" cy="4615919"/>
          </a:xfrm>
          <a:prstGeom prst="blockArc">
            <a:avLst>
              <a:gd name="adj1" fmla="val 11517950"/>
              <a:gd name="adj2" fmla="val 15607664"/>
              <a:gd name="adj3" fmla="val 2689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Procurement</a:t>
            </a:r>
          </a:p>
        </p:txBody>
      </p:sp>
      <p:sp>
        <p:nvSpPr>
          <p:cNvPr id="6" name="Block Arc 5">
            <a:extLst>
              <a:ext uri="{FF2B5EF4-FFF2-40B4-BE49-F238E27FC236}">
                <a16:creationId xmlns:a16="http://schemas.microsoft.com/office/drawing/2014/main" id="{C98D11C5-BA8C-4068-98E1-1E575960B9B6}"/>
              </a:ext>
            </a:extLst>
          </p:cNvPr>
          <p:cNvSpPr/>
          <p:nvPr/>
        </p:nvSpPr>
        <p:spPr>
          <a:xfrm rot="7939786">
            <a:off x="2524976" y="1635835"/>
            <a:ext cx="4497974" cy="4615919"/>
          </a:xfrm>
          <a:prstGeom prst="blockArc">
            <a:avLst>
              <a:gd name="adj1" fmla="val 10209345"/>
              <a:gd name="adj2" fmla="val 13274030"/>
              <a:gd name="adj3" fmla="val 2713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Legal</a:t>
            </a:r>
          </a:p>
        </p:txBody>
      </p:sp>
      <p:sp>
        <p:nvSpPr>
          <p:cNvPr id="8" name="Block Arc 7">
            <a:extLst>
              <a:ext uri="{FF2B5EF4-FFF2-40B4-BE49-F238E27FC236}">
                <a16:creationId xmlns:a16="http://schemas.microsoft.com/office/drawing/2014/main" id="{1525DC32-EA16-43E6-B15B-A3A9B7B484B7}"/>
              </a:ext>
            </a:extLst>
          </p:cNvPr>
          <p:cNvSpPr/>
          <p:nvPr/>
        </p:nvSpPr>
        <p:spPr>
          <a:xfrm rot="14944007">
            <a:off x="2687781" y="1679795"/>
            <a:ext cx="4497974" cy="4615919"/>
          </a:xfrm>
          <a:prstGeom prst="blockArc">
            <a:avLst>
              <a:gd name="adj1" fmla="val 10612215"/>
              <a:gd name="adj2" fmla="val 14442120"/>
              <a:gd name="adj3" fmla="val 3019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chemeClr val="accent2">
                    <a:lumMod val="40000"/>
                    <a:lumOff val="60000"/>
                  </a:schemeClr>
                </a:solidFill>
              </a:rPr>
              <a:t>Budget, Accounting</a:t>
            </a:r>
          </a:p>
          <a:p>
            <a:pPr algn="ctr"/>
            <a:r>
              <a:rPr lang="en-US" b="1" dirty="0">
                <a:ln w="22225">
                  <a:solidFill>
                    <a:schemeClr val="accent2"/>
                  </a:solidFill>
                  <a:prstDash val="solid"/>
                </a:ln>
                <a:solidFill>
                  <a:schemeClr val="accent2">
                    <a:lumMod val="40000"/>
                    <a:lumOff val="60000"/>
                  </a:schemeClr>
                </a:solidFill>
              </a:rPr>
              <a:t>Finance</a:t>
            </a:r>
          </a:p>
        </p:txBody>
      </p:sp>
      <p:sp>
        <p:nvSpPr>
          <p:cNvPr id="2" name="Title 1">
            <a:extLst>
              <a:ext uri="{FF2B5EF4-FFF2-40B4-BE49-F238E27FC236}">
                <a16:creationId xmlns:a16="http://schemas.microsoft.com/office/drawing/2014/main" id="{6B8A4CF2-0451-4DFC-A064-B89F052173F1}"/>
              </a:ext>
            </a:extLst>
          </p:cNvPr>
          <p:cNvSpPr>
            <a:spLocks noGrp="1"/>
          </p:cNvSpPr>
          <p:nvPr>
            <p:ph type="title"/>
          </p:nvPr>
        </p:nvSpPr>
        <p:spPr/>
        <p:txBody>
          <a:bodyPr>
            <a:noAutofit/>
          </a:bodyPr>
          <a:lstStyle/>
          <a:p>
            <a:r>
              <a:rPr lang="en-US" sz="2800" b="1" dirty="0"/>
              <a:t>Do nots </a:t>
            </a:r>
            <a:r>
              <a:rPr lang="en-US" sz="2800" dirty="0"/>
              <a:t>about donuts:  “technical” fixes from the service functions from the outside that are “best practice” and attempt to drive organizations to “compliance” cannot fix an organization</a:t>
            </a:r>
          </a:p>
        </p:txBody>
      </p:sp>
      <p:sp>
        <p:nvSpPr>
          <p:cNvPr id="12" name="TextBox 11">
            <a:extLst>
              <a:ext uri="{FF2B5EF4-FFF2-40B4-BE49-F238E27FC236}">
                <a16:creationId xmlns:a16="http://schemas.microsoft.com/office/drawing/2014/main" id="{CE5DA71C-973C-44F4-AB8C-5C484471AA7A}"/>
              </a:ext>
            </a:extLst>
          </p:cNvPr>
          <p:cNvSpPr txBox="1"/>
          <p:nvPr/>
        </p:nvSpPr>
        <p:spPr>
          <a:xfrm>
            <a:off x="7712766" y="3429000"/>
            <a:ext cx="4164496" cy="1477328"/>
          </a:xfrm>
          <a:prstGeom prst="rect">
            <a:avLst/>
          </a:prstGeom>
          <a:noFill/>
        </p:spPr>
        <p:txBody>
          <a:bodyPr wrap="square" rtlCol="0">
            <a:spAutoFit/>
          </a:bodyPr>
          <a:lstStyle/>
          <a:p>
            <a:r>
              <a:rPr lang="en-US" dirty="0"/>
              <a:t>For example,  “civil service reform” that looks to greater compliance with the processes with which peopled are hired (“meritocracy”), employed, evaluated, promoted cannot substitute for the core</a:t>
            </a:r>
          </a:p>
        </p:txBody>
      </p:sp>
    </p:spTree>
    <p:extLst>
      <p:ext uri="{BB962C8B-B14F-4D97-AF65-F5344CB8AC3E}">
        <p14:creationId xmlns:p14="http://schemas.microsoft.com/office/powerpoint/2010/main" val="2375628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A32084-FCA2-4A20-9A89-E1C18BB94B35}"/>
              </a:ext>
            </a:extLst>
          </p:cNvPr>
          <p:cNvSpPr>
            <a:spLocks noGrp="1"/>
          </p:cNvSpPr>
          <p:nvPr>
            <p:ph type="title"/>
          </p:nvPr>
        </p:nvSpPr>
        <p:spPr/>
        <p:txBody>
          <a:bodyPr>
            <a:normAutofit fontScale="90000"/>
          </a:bodyPr>
          <a:lstStyle/>
          <a:p>
            <a:r>
              <a:rPr lang="en-US" dirty="0"/>
              <a:t>“Outside in” organizational “reform” very often just produces the camouflage of isomorphic mimicry</a:t>
            </a:r>
          </a:p>
        </p:txBody>
      </p:sp>
      <p:sp>
        <p:nvSpPr>
          <p:cNvPr id="4" name="Content Placeholder 3">
            <a:extLst>
              <a:ext uri="{FF2B5EF4-FFF2-40B4-BE49-F238E27FC236}">
                <a16:creationId xmlns:a16="http://schemas.microsoft.com/office/drawing/2014/main" id="{34449A44-0A15-4447-961F-0EEC601FD81C}"/>
              </a:ext>
            </a:extLst>
          </p:cNvPr>
          <p:cNvSpPr>
            <a:spLocks noGrp="1"/>
          </p:cNvSpPr>
          <p:nvPr>
            <p:ph idx="1"/>
          </p:nvPr>
        </p:nvSpPr>
        <p:spPr/>
        <p:txBody>
          <a:bodyPr>
            <a:normAutofit lnSpcReduction="10000"/>
          </a:bodyPr>
          <a:lstStyle/>
          <a:p>
            <a:pPr marL="0" indent="0">
              <a:buNone/>
            </a:pPr>
            <a:endParaRPr lang="en-US" dirty="0"/>
          </a:p>
          <a:p>
            <a:pPr marL="0" indent="0">
              <a:buNone/>
            </a:pPr>
            <a:r>
              <a:rPr lang="en-US" dirty="0"/>
              <a:t>Examples from education:</a:t>
            </a:r>
          </a:p>
          <a:p>
            <a:pPr marL="0" indent="0">
              <a:buNone/>
            </a:pPr>
            <a:endParaRPr lang="en-US" dirty="0"/>
          </a:p>
          <a:p>
            <a:pPr marL="0" indent="0">
              <a:buNone/>
            </a:pPr>
            <a:r>
              <a:rPr lang="en-US" dirty="0"/>
              <a:t>Madhya Pradesh implementation of “School Improvement Plans” (Muralidharan and Singh (2020).</a:t>
            </a:r>
          </a:p>
          <a:p>
            <a:pPr marL="0" indent="0">
              <a:buNone/>
            </a:pPr>
            <a:endParaRPr lang="en-US" dirty="0"/>
          </a:p>
          <a:p>
            <a:pPr marL="0" indent="0">
              <a:buNone/>
            </a:pPr>
            <a:r>
              <a:rPr lang="en-US" dirty="0" err="1"/>
              <a:t>Bano</a:t>
            </a:r>
            <a:r>
              <a:rPr lang="en-US" dirty="0"/>
              <a:t> (2021) on School Based Management Committees in Nigeria</a:t>
            </a:r>
          </a:p>
          <a:p>
            <a:pPr marL="0" indent="0">
              <a:buNone/>
            </a:pPr>
            <a:br>
              <a:rPr lang="en-US" dirty="0"/>
            </a:br>
            <a:r>
              <a:rPr lang="en-US" dirty="0"/>
              <a:t>Widespread cheating in India (Singh (2020) and Indonesia (</a:t>
            </a:r>
            <a:r>
              <a:rPr lang="en-US" dirty="0" err="1"/>
              <a:t>Berkout</a:t>
            </a:r>
            <a:r>
              <a:rPr lang="en-US" dirty="0"/>
              <a:t> et al 2020)</a:t>
            </a:r>
          </a:p>
        </p:txBody>
      </p:sp>
    </p:spTree>
    <p:extLst>
      <p:ext uri="{BB962C8B-B14F-4D97-AF65-F5344CB8AC3E}">
        <p14:creationId xmlns:p14="http://schemas.microsoft.com/office/powerpoint/2010/main" val="4018089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2590800" y="1524000"/>
          <a:ext cx="28575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US" dirty="0"/>
              <a:t>“Deal with the Devil” (biometrics for attendance in Karnataka India) in primary health clinics</a:t>
            </a:r>
          </a:p>
        </p:txBody>
      </p:sp>
      <p:graphicFrame>
        <p:nvGraphicFramePr>
          <p:cNvPr id="4" name="Chart 3"/>
          <p:cNvGraphicFramePr>
            <a:graphicFrameLocks/>
          </p:cNvGraphicFramePr>
          <p:nvPr/>
        </p:nvGraphicFramePr>
        <p:xfrm>
          <a:off x="6172200" y="1752600"/>
          <a:ext cx="38862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nvGraphicFramePr>
        <p:xfrm>
          <a:off x="2057400" y="4419600"/>
          <a:ext cx="3733800"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nvGraphicFramePr>
        <p:xfrm>
          <a:off x="6400800" y="4267200"/>
          <a:ext cx="3581400" cy="22860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96A17508-1B4C-4F39-BAFF-1F8A361D3583}"/>
              </a:ext>
            </a:extLst>
          </p:cNvPr>
          <p:cNvSpPr txBox="1"/>
          <p:nvPr/>
        </p:nvSpPr>
        <p:spPr>
          <a:xfrm>
            <a:off x="9982201" y="3593067"/>
            <a:ext cx="1852448" cy="646331"/>
          </a:xfrm>
          <a:prstGeom prst="rect">
            <a:avLst/>
          </a:prstGeom>
          <a:noFill/>
        </p:spPr>
        <p:txBody>
          <a:bodyPr wrap="square" rtlCol="0">
            <a:spAutoFit/>
          </a:bodyPr>
          <a:lstStyle/>
          <a:p>
            <a:r>
              <a:rPr lang="en-US" dirty="0"/>
              <a:t>Source: Dhaliwal and Hanna 2014</a:t>
            </a:r>
          </a:p>
        </p:txBody>
      </p:sp>
    </p:spTree>
    <p:extLst>
      <p:ext uri="{BB962C8B-B14F-4D97-AF65-F5344CB8AC3E}">
        <p14:creationId xmlns:p14="http://schemas.microsoft.com/office/powerpoint/2010/main" val="4228406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First pithy metaphor:  You cannot beat a turtle to move</a:t>
            </a:r>
          </a:p>
        </p:txBody>
      </p:sp>
      <p:pic>
        <p:nvPicPr>
          <p:cNvPr id="10" name="Content Placeholder 9" descr="tortoise crawling.jpg"/>
          <p:cNvPicPr>
            <a:picLocks noGrp="1" noChangeAspect="1"/>
          </p:cNvPicPr>
          <p:nvPr>
            <p:ph sz="quarter" idx="2"/>
          </p:nvPr>
        </p:nvPicPr>
        <p:blipFill>
          <a:blip r:embed="rId2" cstate="print"/>
          <a:stretch>
            <a:fillRect/>
          </a:stretch>
        </p:blipFill>
        <p:spPr>
          <a:xfrm>
            <a:off x="6379168" y="3194052"/>
            <a:ext cx="3658842" cy="2448098"/>
          </a:xfrm>
        </p:spPr>
      </p:pic>
      <p:pic>
        <p:nvPicPr>
          <p:cNvPr id="11" name="Content Placeholder 10" descr="Tortoise in its shell shutterstock_40702429.jpg"/>
          <p:cNvPicPr>
            <a:picLocks noGrp="1" noChangeAspect="1"/>
          </p:cNvPicPr>
          <p:nvPr>
            <p:ph sz="quarter" idx="4"/>
          </p:nvPr>
        </p:nvPicPr>
        <p:blipFill>
          <a:blip r:embed="rId3" cstate="print"/>
          <a:stretch>
            <a:fillRect/>
          </a:stretch>
        </p:blipFill>
        <p:spPr>
          <a:xfrm>
            <a:off x="746125" y="3005050"/>
            <a:ext cx="3888937" cy="3124943"/>
          </a:xfrm>
        </p:spPr>
      </p:pic>
      <p:sp>
        <p:nvSpPr>
          <p:cNvPr id="6" name="Text Placeholder 5"/>
          <p:cNvSpPr>
            <a:spLocks noGrp="1"/>
          </p:cNvSpPr>
          <p:nvPr>
            <p:ph type="body" sz="quarter" idx="1"/>
          </p:nvPr>
        </p:nvSpPr>
        <p:spPr>
          <a:xfrm>
            <a:off x="6379168" y="1762126"/>
            <a:ext cx="3658842" cy="991584"/>
          </a:xfrm>
        </p:spPr>
        <p:txBody>
          <a:bodyPr>
            <a:normAutofit fontScale="92500"/>
          </a:bodyPr>
          <a:lstStyle/>
          <a:p>
            <a:r>
              <a:rPr lang="en-US" dirty="0"/>
              <a:t>The head has to come out for the body to move	</a:t>
            </a:r>
          </a:p>
        </p:txBody>
      </p:sp>
      <p:sp>
        <p:nvSpPr>
          <p:cNvPr id="8" name="Text Placeholder 7"/>
          <p:cNvSpPr>
            <a:spLocks noGrp="1"/>
          </p:cNvSpPr>
          <p:nvPr>
            <p:ph type="body" sz="quarter" idx="3"/>
          </p:nvPr>
        </p:nvSpPr>
        <p:spPr>
          <a:xfrm>
            <a:off x="746125" y="1652587"/>
            <a:ext cx="4041775" cy="1208088"/>
          </a:xfrm>
        </p:spPr>
        <p:txBody>
          <a:bodyPr>
            <a:normAutofit fontScale="92500"/>
          </a:bodyPr>
          <a:lstStyle/>
          <a:p>
            <a:r>
              <a:rPr lang="en-US" dirty="0"/>
              <a:t>Dysfunctional organizations can survive external attack…by not moving from inside their shell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192DB8-405C-455F-B7A3-D077103C8C08}"/>
              </a:ext>
            </a:extLst>
          </p:cNvPr>
          <p:cNvSpPr>
            <a:spLocks noGrp="1"/>
          </p:cNvSpPr>
          <p:nvPr>
            <p:ph type="title"/>
          </p:nvPr>
        </p:nvSpPr>
        <p:spPr/>
        <p:txBody>
          <a:bodyPr/>
          <a:lstStyle/>
          <a:p>
            <a:r>
              <a:rPr lang="en-US" dirty="0"/>
              <a:t>You don’t make </a:t>
            </a:r>
            <a:r>
              <a:rPr lang="en-US" dirty="0" err="1"/>
              <a:t>Pinnochio</a:t>
            </a:r>
            <a:r>
              <a:rPr lang="en-US" dirty="0"/>
              <a:t> from puppet into real boy by adding more strings…</a:t>
            </a:r>
          </a:p>
        </p:txBody>
      </p:sp>
      <p:pic>
        <p:nvPicPr>
          <p:cNvPr id="1026" name="Picture 2" descr="This is a miniature Marionette puppet of Pinocchio with golden strings. At  the top is a red felt ribbon loop to… | Pinocchio, Christmas ornaments,  Vintage christmas">
            <a:extLst>
              <a:ext uri="{FF2B5EF4-FFF2-40B4-BE49-F238E27FC236}">
                <a16:creationId xmlns:a16="http://schemas.microsoft.com/office/drawing/2014/main" id="{5CE0B854-B5E5-41B2-8FC6-FE0B3CDA7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896" y="1799896"/>
            <a:ext cx="5058103" cy="505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20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920" y="304800"/>
            <a:ext cx="8183880" cy="1219200"/>
          </a:xfrm>
        </p:spPr>
        <p:txBody>
          <a:bodyPr>
            <a:normAutofit fontScale="90000"/>
          </a:bodyPr>
          <a:lstStyle/>
          <a:p>
            <a:pPr algn="ctr"/>
            <a:r>
              <a:rPr lang="en-US" dirty="0"/>
              <a:t>Do of Donuts:  Four Principles of PDIA</a:t>
            </a:r>
            <a:br>
              <a:rPr lang="en-US" dirty="0"/>
            </a:br>
            <a:r>
              <a:rPr lang="en-US" dirty="0"/>
              <a:t>(Problem-Driven Iterative Adaptation)</a:t>
            </a:r>
          </a:p>
        </p:txBody>
      </p:sp>
      <p:sp>
        <p:nvSpPr>
          <p:cNvPr id="3" name="Rectangle 2"/>
          <p:cNvSpPr/>
          <p:nvPr/>
        </p:nvSpPr>
        <p:spPr>
          <a:xfrm>
            <a:off x="2057400" y="1794570"/>
            <a:ext cx="7391400" cy="3539430"/>
          </a:xfrm>
          <a:prstGeom prst="rect">
            <a:avLst/>
          </a:prstGeom>
        </p:spPr>
        <p:txBody>
          <a:bodyPr wrap="square">
            <a:spAutoFit/>
          </a:bodyPr>
          <a:lstStyle/>
          <a:p>
            <a:pPr marL="342900" indent="-342900">
              <a:buFont typeface="+mj-lt"/>
              <a:buAutoNum type="arabicPeriod"/>
            </a:pPr>
            <a:r>
              <a:rPr lang="en-US" sz="2800" b="1" dirty="0"/>
              <a:t>Local Solutions for Local </a:t>
            </a:r>
            <a:r>
              <a:rPr lang="en-US" sz="2800" b="1" u="sng" dirty="0"/>
              <a:t>P</a:t>
            </a:r>
            <a:r>
              <a:rPr lang="en-US" sz="2800" b="1" dirty="0"/>
              <a:t>roblems</a:t>
            </a:r>
            <a:br>
              <a:rPr lang="en-US" sz="2800" dirty="0"/>
            </a:br>
            <a:endParaRPr lang="en-US" sz="2800" dirty="0"/>
          </a:p>
          <a:p>
            <a:pPr marL="342900" indent="-342900">
              <a:buFont typeface="+mj-lt"/>
              <a:buAutoNum type="arabicPeriod"/>
            </a:pPr>
            <a:r>
              <a:rPr lang="en-US" sz="2800" b="1" dirty="0"/>
              <a:t>Pushing Problem </a:t>
            </a:r>
            <a:r>
              <a:rPr lang="en-US" sz="2800" b="1" u="sng" dirty="0"/>
              <a:t>D</a:t>
            </a:r>
            <a:r>
              <a:rPr lang="en-US" sz="2800" b="1" dirty="0"/>
              <a:t>riven Positive Deviance</a:t>
            </a:r>
            <a:br>
              <a:rPr lang="en-US" sz="2800" dirty="0"/>
            </a:br>
            <a:endParaRPr lang="en-US" sz="2800" dirty="0"/>
          </a:p>
          <a:p>
            <a:pPr marL="342900" indent="-342900">
              <a:buFont typeface="+mj-lt"/>
              <a:buAutoNum type="arabicPeriod"/>
            </a:pPr>
            <a:r>
              <a:rPr lang="en-US" sz="2800" b="1" dirty="0"/>
              <a:t>Try, Learn, </a:t>
            </a:r>
            <a:r>
              <a:rPr lang="en-US" sz="2800" b="1" u="sng" dirty="0"/>
              <a:t>I</a:t>
            </a:r>
            <a:r>
              <a:rPr lang="en-US" sz="2800" b="1" dirty="0"/>
              <a:t>terate, </a:t>
            </a:r>
            <a:r>
              <a:rPr lang="en-US" sz="2800" b="1" u="sng" dirty="0"/>
              <a:t>A</a:t>
            </a:r>
            <a:r>
              <a:rPr lang="en-US" sz="2800" b="1" dirty="0"/>
              <a:t>dapt</a:t>
            </a:r>
            <a:br>
              <a:rPr lang="en-US" sz="2800" dirty="0"/>
            </a:br>
            <a:endParaRPr lang="en-US" sz="2800" dirty="0"/>
          </a:p>
          <a:p>
            <a:pPr marL="342900" indent="-342900">
              <a:buFont typeface="+mj-lt"/>
              <a:buAutoNum type="arabicPeriod"/>
            </a:pPr>
            <a:r>
              <a:rPr lang="en-US" sz="2800" b="1" dirty="0"/>
              <a:t>Scale Learning through Diffusion</a:t>
            </a:r>
            <a:br>
              <a:rPr lang="en-US" sz="2800" dirty="0"/>
            </a:br>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160E4-C7E2-4DA4-B231-A00589D4750F}"/>
              </a:ext>
            </a:extLst>
          </p:cNvPr>
          <p:cNvSpPr>
            <a:spLocks noGrp="1"/>
          </p:cNvSpPr>
          <p:nvPr>
            <p:ph type="title"/>
          </p:nvPr>
        </p:nvSpPr>
        <p:spPr/>
        <p:txBody>
          <a:bodyPr/>
          <a:lstStyle/>
          <a:p>
            <a:r>
              <a:rPr lang="en-US" dirty="0"/>
              <a:t>Dos, Do nots and Dos and Do nots of Donuts</a:t>
            </a:r>
          </a:p>
        </p:txBody>
      </p:sp>
      <p:sp>
        <p:nvSpPr>
          <p:cNvPr id="4" name="Content Placeholder 3">
            <a:extLst>
              <a:ext uri="{FF2B5EF4-FFF2-40B4-BE49-F238E27FC236}">
                <a16:creationId xmlns:a16="http://schemas.microsoft.com/office/drawing/2014/main" id="{8BB0E061-AC0E-4B23-BC4F-7AD561ADB015}"/>
              </a:ext>
            </a:extLst>
          </p:cNvPr>
          <p:cNvSpPr>
            <a:spLocks noGrp="1"/>
          </p:cNvSpPr>
          <p:nvPr>
            <p:ph idx="1"/>
          </p:nvPr>
        </p:nvSpPr>
        <p:spPr/>
        <p:txBody>
          <a:bodyPr/>
          <a:lstStyle/>
          <a:p>
            <a:endParaRPr lang="en-US" dirty="0"/>
          </a:p>
          <a:p>
            <a:r>
              <a:rPr lang="en-US" dirty="0"/>
              <a:t>Do focus on state capability at the organizational level</a:t>
            </a:r>
          </a:p>
          <a:p>
            <a:endParaRPr lang="en-US" dirty="0"/>
          </a:p>
          <a:p>
            <a:r>
              <a:rPr lang="en-US" dirty="0"/>
              <a:t>Do not adopt best practice</a:t>
            </a:r>
          </a:p>
          <a:p>
            <a:endParaRPr lang="en-US" dirty="0"/>
          </a:p>
          <a:p>
            <a:r>
              <a:rPr lang="en-US" dirty="0"/>
              <a:t>Donuts are hard to fix:</a:t>
            </a:r>
          </a:p>
          <a:p>
            <a:pPr lvl="1"/>
            <a:r>
              <a:rPr lang="en-US" dirty="0"/>
              <a:t>Do not waste time and effort with “outside in” fixes</a:t>
            </a:r>
          </a:p>
          <a:p>
            <a:pPr lvl="1"/>
            <a:r>
              <a:rPr lang="en-US" dirty="0"/>
              <a:t>Do pursue strategies that rebuild a commitment to purpose and effectiveness with “problem driven</a:t>
            </a:r>
            <a:r>
              <a:rPr lang="en-US"/>
              <a:t>” approaches</a:t>
            </a:r>
          </a:p>
        </p:txBody>
      </p:sp>
    </p:spTree>
    <p:extLst>
      <p:ext uri="{BB962C8B-B14F-4D97-AF65-F5344CB8AC3E}">
        <p14:creationId xmlns:p14="http://schemas.microsoft.com/office/powerpoint/2010/main" val="629860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7C8F2CD-8C51-4F2F-B2CD-EAC224B9FD01}"/>
              </a:ext>
            </a:extLst>
          </p:cNvPr>
          <p:cNvGraphicFramePr>
            <a:graphicFrameLocks noGrp="1"/>
          </p:cNvGraphicFramePr>
          <p:nvPr>
            <p:extLst>
              <p:ext uri="{D42A27DB-BD31-4B8C-83A1-F6EECF244321}">
                <p14:modId xmlns:p14="http://schemas.microsoft.com/office/powerpoint/2010/main" val="1694585608"/>
              </p:ext>
            </p:extLst>
          </p:nvPr>
        </p:nvGraphicFramePr>
        <p:xfrm>
          <a:off x="245806" y="314633"/>
          <a:ext cx="10304206" cy="6543367"/>
        </p:xfrm>
        <a:graphic>
          <a:graphicData uri="http://schemas.openxmlformats.org/drawingml/2006/table">
            <a:tbl>
              <a:tblPr firstRow="1" firstCol="1" bandRow="1">
                <a:tableStyleId>{5C22544A-7EE6-4342-B048-85BDC9FD1C3A}</a:tableStyleId>
              </a:tblPr>
              <a:tblGrid>
                <a:gridCol w="922294">
                  <a:extLst>
                    <a:ext uri="{9D8B030D-6E8A-4147-A177-3AD203B41FA5}">
                      <a16:colId xmlns:a16="http://schemas.microsoft.com/office/drawing/2014/main" val="1361158594"/>
                    </a:ext>
                  </a:extLst>
                </a:gridCol>
                <a:gridCol w="941958">
                  <a:extLst>
                    <a:ext uri="{9D8B030D-6E8A-4147-A177-3AD203B41FA5}">
                      <a16:colId xmlns:a16="http://schemas.microsoft.com/office/drawing/2014/main" val="2795904475"/>
                    </a:ext>
                  </a:extLst>
                </a:gridCol>
                <a:gridCol w="2137477">
                  <a:extLst>
                    <a:ext uri="{9D8B030D-6E8A-4147-A177-3AD203B41FA5}">
                      <a16:colId xmlns:a16="http://schemas.microsoft.com/office/drawing/2014/main" val="3900150458"/>
                    </a:ext>
                  </a:extLst>
                </a:gridCol>
                <a:gridCol w="6302477">
                  <a:extLst>
                    <a:ext uri="{9D8B030D-6E8A-4147-A177-3AD203B41FA5}">
                      <a16:colId xmlns:a16="http://schemas.microsoft.com/office/drawing/2014/main" val="4104309019"/>
                    </a:ext>
                  </a:extLst>
                </a:gridCol>
              </a:tblGrid>
              <a:tr h="222587">
                <a:tc gridSpan="4">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6520737"/>
                  </a:ext>
                </a:extLst>
              </a:tr>
              <a:tr h="222587">
                <a:tc>
                  <a:txBody>
                    <a:bodyPr/>
                    <a:lstStyle/>
                    <a:p>
                      <a:pPr marL="0" marR="0" algn="ctr">
                        <a:lnSpc>
                          <a:spcPct val="107000"/>
                        </a:lnSpc>
                        <a:spcBef>
                          <a:spcPts val="0"/>
                        </a:spcBef>
                        <a:spcAft>
                          <a:spcPts val="0"/>
                        </a:spcAft>
                      </a:pPr>
                      <a:r>
                        <a:rPr lang="en-US" sz="600" dirty="0">
                          <a:effectLst/>
                        </a:rPr>
                        <a:t>1</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tc>
                  <a:txBody>
                    <a:bodyPr/>
                    <a:lstStyle/>
                    <a:p>
                      <a:pPr marL="0" marR="0" algn="ctr">
                        <a:lnSpc>
                          <a:spcPct val="107000"/>
                        </a:lnSpc>
                        <a:spcBef>
                          <a:spcPts val="0"/>
                        </a:spcBef>
                        <a:spcAft>
                          <a:spcPts val="0"/>
                        </a:spcAft>
                      </a:pPr>
                      <a:r>
                        <a:rPr lang="en-US" sz="1400">
                          <a:effectLst/>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58</a:t>
                      </a:r>
                    </a:p>
                  </a:txBody>
                  <a:tcPr marL="32888" marR="32888" marT="0" marB="0"/>
                </a:tc>
                <a:extLst>
                  <a:ext uri="{0D108BD9-81ED-4DB2-BD59-A6C34878D82A}">
                    <a16:rowId xmlns:a16="http://schemas.microsoft.com/office/drawing/2014/main" val="1969775750"/>
                  </a:ext>
                </a:extLst>
              </a:tr>
              <a:tr h="466909">
                <a:tc rowSpan="12">
                  <a:txBody>
                    <a:bodyPr/>
                    <a:lstStyle/>
                    <a:p>
                      <a:pPr marL="71755" marR="71755" algn="ctr">
                        <a:lnSpc>
                          <a:spcPct val="107000"/>
                        </a:lnSpc>
                        <a:spcBef>
                          <a:spcPts val="0"/>
                        </a:spcBef>
                        <a:spcAft>
                          <a:spcPts val="0"/>
                        </a:spcAft>
                      </a:pPr>
                      <a:r>
                        <a:rPr lang="en-US" sz="2000" dirty="0">
                          <a:effectLst/>
                        </a:rPr>
                        <a:t>Social Progress Index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vert="vert270"/>
                </a:tc>
                <a:tc rowSpan="4">
                  <a:txBody>
                    <a:bodyPr/>
                    <a:lstStyle/>
                    <a:p>
                      <a:pPr marL="71755" marR="71755" algn="ctr">
                        <a:lnSpc>
                          <a:spcPct val="107000"/>
                        </a:lnSpc>
                        <a:spcBef>
                          <a:spcPts val="0"/>
                        </a:spcBef>
                        <a:spcAft>
                          <a:spcPts val="0"/>
                        </a:spcAft>
                      </a:pPr>
                      <a:r>
                        <a:rPr lang="en-US" sz="1600" dirty="0">
                          <a:effectLst/>
                        </a:rPr>
                        <a:t>Basic Human Needs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vert="vert270"/>
                </a:tc>
                <a:tc>
                  <a:txBody>
                    <a:bodyPr/>
                    <a:lstStyle/>
                    <a:p>
                      <a:pPr marL="0" marR="0">
                        <a:lnSpc>
                          <a:spcPct val="107000"/>
                        </a:lnSpc>
                        <a:spcBef>
                          <a:spcPts val="0"/>
                        </a:spcBef>
                        <a:spcAft>
                          <a:spcPts val="0"/>
                        </a:spcAft>
                      </a:pPr>
                      <a:r>
                        <a:rPr lang="en-US" sz="1400" dirty="0">
                          <a:effectLst/>
                        </a:rPr>
                        <a:t>Nutrition and Basic Medical Care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tc>
                  <a:txBody>
                    <a:bodyPr/>
                    <a:lstStyle/>
                    <a:p>
                      <a:pPr marL="0" marR="0">
                        <a:lnSpc>
                          <a:spcPct val="107000"/>
                        </a:lnSpc>
                        <a:spcBef>
                          <a:spcPts val="0"/>
                        </a:spcBef>
                        <a:spcAft>
                          <a:spcPts val="0"/>
                        </a:spcAft>
                      </a:pPr>
                      <a:r>
                        <a:rPr lang="en-US" sz="1100">
                          <a:effectLst/>
                        </a:rPr>
                        <a:t>Undernourishment (% of pop.), Deaths from infectious diseases (deaths/100,000), Child stunting (% of children), Maternal mortality rate (deaths/100,000 live births),  Child mortality rate (deaths/1,000 live births)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extLst>
                  <a:ext uri="{0D108BD9-81ED-4DB2-BD59-A6C34878D82A}">
                    <a16:rowId xmlns:a16="http://schemas.microsoft.com/office/drawing/2014/main" val="420555620"/>
                  </a:ext>
                </a:extLst>
              </a:tr>
              <a:tr h="54092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dirty="0">
                          <a:effectLst/>
                        </a:rPr>
                        <a:t>Water and Sanitation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tc>
                  <a:txBody>
                    <a:bodyPr/>
                    <a:lstStyle/>
                    <a:p>
                      <a:pPr marL="0" marR="0">
                        <a:lnSpc>
                          <a:spcPct val="107000"/>
                        </a:lnSpc>
                        <a:spcBef>
                          <a:spcPts val="0"/>
                        </a:spcBef>
                        <a:spcAft>
                          <a:spcPts val="0"/>
                        </a:spcAft>
                      </a:pPr>
                      <a:r>
                        <a:rPr lang="en-US" sz="1100">
                          <a:effectLst/>
                        </a:rPr>
                        <a:t>Unsafe water, sanitation and hygiene attributable deaths (per 100,000 pop.),</a:t>
                      </a:r>
                    </a:p>
                    <a:p>
                      <a:pPr marL="0" marR="0">
                        <a:lnSpc>
                          <a:spcPct val="107000"/>
                        </a:lnSpc>
                        <a:spcBef>
                          <a:spcPts val="0"/>
                        </a:spcBef>
                        <a:spcAft>
                          <a:spcPts val="0"/>
                        </a:spcAft>
                      </a:pPr>
                      <a:r>
                        <a:rPr lang="en-US" sz="1100">
                          <a:effectLst/>
                        </a:rPr>
                        <a:t>Populations using unsafe or unimproved water sources (%), Populations using unsafe or unimproved sanitation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extLst>
                  <a:ext uri="{0D108BD9-81ED-4DB2-BD59-A6C34878D82A}">
                    <a16:rowId xmlns:a16="http://schemas.microsoft.com/office/drawing/2014/main" val="2786900319"/>
                  </a:ext>
                </a:extLst>
              </a:tr>
              <a:tr h="35791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dirty="0">
                          <a:effectLst/>
                        </a:rPr>
                        <a:t>Shelter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tc>
                  <a:txBody>
                    <a:bodyPr/>
                    <a:lstStyle/>
                    <a:p>
                      <a:pPr marL="0" marR="0">
                        <a:lnSpc>
                          <a:spcPct val="107000"/>
                        </a:lnSpc>
                        <a:spcBef>
                          <a:spcPts val="0"/>
                        </a:spcBef>
                        <a:spcAft>
                          <a:spcPts val="0"/>
                        </a:spcAft>
                      </a:pPr>
                      <a:r>
                        <a:rPr lang="en-US" sz="1100">
                          <a:effectLst/>
                        </a:rPr>
                        <a:t>Usage of clean fuels and technology for cooking (% of pop.), Access to electricity (% of pop.), Household air pollution attributable deaths (deaths/100,000)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extLst>
                  <a:ext uri="{0D108BD9-81ED-4DB2-BD59-A6C34878D82A}">
                    <a16:rowId xmlns:a16="http://schemas.microsoft.com/office/drawing/2014/main" val="3968173061"/>
                  </a:ext>
                </a:extLst>
              </a:tr>
              <a:tr h="466909">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a:effectLst/>
                        </a:rPr>
                        <a:t>Personal Safety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tc>
                  <a:txBody>
                    <a:bodyPr/>
                    <a:lstStyle/>
                    <a:p>
                      <a:pPr marL="0" marR="0">
                        <a:lnSpc>
                          <a:spcPct val="107000"/>
                        </a:lnSpc>
                        <a:spcBef>
                          <a:spcPts val="0"/>
                        </a:spcBef>
                        <a:spcAft>
                          <a:spcPts val="0"/>
                        </a:spcAft>
                      </a:pPr>
                      <a:r>
                        <a:rPr lang="en-US" sz="1100">
                          <a:effectLst/>
                        </a:rPr>
                        <a:t>Traffic deaths (deaths/100,000), Political killings and torture (0=low freedom; 1=high freedom),  Perceived criminality (1=low; 5=high), Homicide rate (deaths/100,000)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extLst>
                  <a:ext uri="{0D108BD9-81ED-4DB2-BD59-A6C34878D82A}">
                    <a16:rowId xmlns:a16="http://schemas.microsoft.com/office/drawing/2014/main" val="1951004167"/>
                  </a:ext>
                </a:extLst>
              </a:tr>
              <a:tr h="540920">
                <a:tc vMerge="1">
                  <a:txBody>
                    <a:bodyPr/>
                    <a:lstStyle/>
                    <a:p>
                      <a:endParaRPr lang="en-US"/>
                    </a:p>
                  </a:txBody>
                  <a:tcPr/>
                </a:tc>
                <a:tc rowSpan="4">
                  <a:txBody>
                    <a:bodyPr/>
                    <a:lstStyle/>
                    <a:p>
                      <a:pPr marL="71755" marR="71755" algn="ctr">
                        <a:lnSpc>
                          <a:spcPct val="107000"/>
                        </a:lnSpc>
                        <a:spcBef>
                          <a:spcPts val="0"/>
                        </a:spcBef>
                        <a:spcAft>
                          <a:spcPts val="0"/>
                        </a:spcAft>
                      </a:pPr>
                      <a:r>
                        <a:rPr lang="en-US" sz="1600" dirty="0">
                          <a:effectLst/>
                        </a:rPr>
                        <a:t>Foundations of Wellbeing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vert="vert270"/>
                </a:tc>
                <a:tc>
                  <a:txBody>
                    <a:bodyPr/>
                    <a:lstStyle/>
                    <a:p>
                      <a:pPr marL="0" marR="0">
                        <a:lnSpc>
                          <a:spcPct val="107000"/>
                        </a:lnSpc>
                        <a:spcBef>
                          <a:spcPts val="0"/>
                        </a:spcBef>
                        <a:spcAft>
                          <a:spcPts val="0"/>
                        </a:spcAft>
                      </a:pPr>
                      <a:r>
                        <a:rPr lang="en-US" sz="1400">
                          <a:effectLst/>
                        </a:rPr>
                        <a:t>Access to Basic Knowledge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tc>
                  <a:txBody>
                    <a:bodyPr/>
                    <a:lstStyle/>
                    <a:p>
                      <a:pPr marL="0" marR="0">
                        <a:lnSpc>
                          <a:spcPct val="107000"/>
                        </a:lnSpc>
                        <a:spcBef>
                          <a:spcPts val="0"/>
                        </a:spcBef>
                        <a:spcAft>
                          <a:spcPts val="0"/>
                        </a:spcAft>
                      </a:pPr>
                      <a:r>
                        <a:rPr lang="en-US" sz="1100" dirty="0">
                          <a:effectLst/>
                        </a:rPr>
                        <a:t>Access to quality education (0=unequal; 4=equal), Women with no schooling, Gender parity in secondary attainment (distance from parity), Primary school enrollment (% of children), Secondary school attainment (% of population)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extLst>
                  <a:ext uri="{0D108BD9-81ED-4DB2-BD59-A6C34878D82A}">
                    <a16:rowId xmlns:a16="http://schemas.microsoft.com/office/drawing/2014/main" val="1351725282"/>
                  </a:ext>
                </a:extLst>
              </a:tr>
              <a:tr h="466909">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dirty="0">
                          <a:effectLst/>
                        </a:rPr>
                        <a:t>Access to Information and Communications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tc>
                  <a:txBody>
                    <a:bodyPr/>
                    <a:lstStyle/>
                    <a:p>
                      <a:pPr marL="0" marR="0">
                        <a:lnSpc>
                          <a:spcPct val="107000"/>
                        </a:lnSpc>
                        <a:spcBef>
                          <a:spcPts val="0"/>
                        </a:spcBef>
                        <a:spcAft>
                          <a:spcPts val="0"/>
                        </a:spcAft>
                      </a:pPr>
                      <a:r>
                        <a:rPr lang="en-US" sz="1100" dirty="0">
                          <a:effectLst/>
                        </a:rPr>
                        <a:t>Access to online governance (0=low; 1=high), Media censorship (0=frequent; 4=rare),  Internet users (% of pop.),  Mobile telephone subscriptions (subscriptions/100 people)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extLst>
                  <a:ext uri="{0D108BD9-81ED-4DB2-BD59-A6C34878D82A}">
                    <a16:rowId xmlns:a16="http://schemas.microsoft.com/office/drawing/2014/main" val="4122848330"/>
                  </a:ext>
                </a:extLst>
              </a:tr>
              <a:tr h="466909">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dirty="0">
                          <a:effectLst/>
                        </a:rPr>
                        <a:t>Health and Wellness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tc>
                  <a:txBody>
                    <a:bodyPr/>
                    <a:lstStyle/>
                    <a:p>
                      <a:pPr marL="0" marR="0">
                        <a:lnSpc>
                          <a:spcPct val="107000"/>
                        </a:lnSpc>
                        <a:spcBef>
                          <a:spcPts val="0"/>
                        </a:spcBef>
                        <a:spcAft>
                          <a:spcPts val="0"/>
                        </a:spcAft>
                      </a:pPr>
                      <a:r>
                        <a:rPr lang="en-US" sz="1100" dirty="0">
                          <a:effectLst/>
                        </a:rPr>
                        <a:t>Access to quality healthcare (0=unequal; 4=equal), Access to essential services  (0=none; 100=full coverage), Premature deaths from non-communicable diseases (deaths/100,000),  Life expectancy at 60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extLst>
                  <a:ext uri="{0D108BD9-81ED-4DB2-BD59-A6C34878D82A}">
                    <a16:rowId xmlns:a16="http://schemas.microsoft.com/office/drawing/2014/main" val="3186116941"/>
                  </a:ext>
                </a:extLst>
              </a:tr>
              <a:tr h="35791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a:effectLst/>
                        </a:rPr>
                        <a:t>Environmental Quality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tc>
                  <a:txBody>
                    <a:bodyPr/>
                    <a:lstStyle/>
                    <a:p>
                      <a:pPr marL="0" marR="0">
                        <a:lnSpc>
                          <a:spcPct val="107000"/>
                        </a:lnSpc>
                        <a:spcBef>
                          <a:spcPts val="0"/>
                        </a:spcBef>
                        <a:spcAft>
                          <a:spcPts val="0"/>
                        </a:spcAft>
                      </a:pPr>
                      <a:r>
                        <a:rPr lang="en-US" sz="1100" dirty="0">
                          <a:effectLst/>
                        </a:rPr>
                        <a:t>Greenhouse gas emissions (total CO2 equivalents),  Particulate matter, Biome protection, Outdoor air pollution attributable deaths (deaths/100,000)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extLst>
                  <a:ext uri="{0D108BD9-81ED-4DB2-BD59-A6C34878D82A}">
                    <a16:rowId xmlns:a16="http://schemas.microsoft.com/office/drawing/2014/main" val="3845243110"/>
                  </a:ext>
                </a:extLst>
              </a:tr>
              <a:tr h="466909">
                <a:tc vMerge="1">
                  <a:txBody>
                    <a:bodyPr/>
                    <a:lstStyle/>
                    <a:p>
                      <a:endParaRPr lang="en-US"/>
                    </a:p>
                  </a:txBody>
                  <a:tcPr/>
                </a:tc>
                <a:tc rowSpan="4">
                  <a:txBody>
                    <a:bodyPr/>
                    <a:lstStyle/>
                    <a:p>
                      <a:pPr marL="71755" marR="71755" algn="ctr">
                        <a:lnSpc>
                          <a:spcPct val="107000"/>
                        </a:lnSpc>
                        <a:spcBef>
                          <a:spcPts val="0"/>
                        </a:spcBef>
                        <a:spcAft>
                          <a:spcPts val="0"/>
                        </a:spcAft>
                      </a:pPr>
                      <a:r>
                        <a:rPr lang="en-US" sz="1600" dirty="0">
                          <a:effectLst/>
                        </a:rPr>
                        <a:t>Opportunity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vert="vert270"/>
                </a:tc>
                <a:tc>
                  <a:txBody>
                    <a:bodyPr/>
                    <a:lstStyle/>
                    <a:p>
                      <a:pPr marL="0" marR="0">
                        <a:lnSpc>
                          <a:spcPct val="107000"/>
                        </a:lnSpc>
                        <a:spcBef>
                          <a:spcPts val="0"/>
                        </a:spcBef>
                        <a:spcAft>
                          <a:spcPts val="0"/>
                        </a:spcAft>
                      </a:pPr>
                      <a:r>
                        <a:rPr lang="en-US" sz="1400" dirty="0">
                          <a:effectLst/>
                        </a:rPr>
                        <a:t>Personal Rights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tc>
                  <a:txBody>
                    <a:bodyPr/>
                    <a:lstStyle/>
                    <a:p>
                      <a:pPr marL="0" marR="0">
                        <a:lnSpc>
                          <a:spcPct val="107000"/>
                        </a:lnSpc>
                        <a:spcBef>
                          <a:spcPts val="0"/>
                        </a:spcBef>
                        <a:spcAft>
                          <a:spcPts val="0"/>
                        </a:spcAft>
                      </a:pPr>
                      <a:r>
                        <a:rPr lang="en-US" sz="1100" dirty="0">
                          <a:effectLst/>
                        </a:rPr>
                        <a:t>Political rights (0=no rights; 40=full rights), Freedom of expression (0=no freedom; 1=full freedom),  Freedom of religion (0=no freedom; 4=full freedom), Access to justice (0=non-existent; 1=observed)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extLst>
                  <a:ext uri="{0D108BD9-81ED-4DB2-BD59-A6C34878D82A}">
                    <a16:rowId xmlns:a16="http://schemas.microsoft.com/office/drawing/2014/main" val="3091964128"/>
                  </a:ext>
                </a:extLst>
              </a:tr>
              <a:tr h="466909">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a:effectLst/>
                        </a:rPr>
                        <a:t>Personal Freedom and Choice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tc>
                  <a:txBody>
                    <a:bodyPr/>
                    <a:lstStyle/>
                    <a:p>
                      <a:pPr marL="0" marR="0">
                        <a:lnSpc>
                          <a:spcPct val="107000"/>
                        </a:lnSpc>
                        <a:spcBef>
                          <a:spcPts val="0"/>
                        </a:spcBef>
                        <a:spcAft>
                          <a:spcPts val="0"/>
                        </a:spcAft>
                      </a:pPr>
                      <a:r>
                        <a:rPr lang="en-US" sz="1100">
                          <a:effectLst/>
                        </a:rPr>
                        <a:t>Property rights for women (0=no right; 5=full rights), Vulnerable employment (% of employees), Corruption (0=high; 100=low), Early marriage (% of women), Satisfied demand for contraception (% of women)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extLst>
                  <a:ext uri="{0D108BD9-81ED-4DB2-BD59-A6C34878D82A}">
                    <a16:rowId xmlns:a16="http://schemas.microsoft.com/office/drawing/2014/main" val="762684389"/>
                  </a:ext>
                </a:extLst>
              </a:tr>
              <a:tr h="821007">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dirty="0">
                          <a:effectLst/>
                        </a:rPr>
                        <a:t>Inclusiveness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tc>
                  <a:txBody>
                    <a:bodyPr/>
                    <a:lstStyle/>
                    <a:p>
                      <a:pPr marL="0" marR="0">
                        <a:lnSpc>
                          <a:spcPct val="107000"/>
                        </a:lnSpc>
                        <a:spcBef>
                          <a:spcPts val="0"/>
                        </a:spcBef>
                        <a:spcAft>
                          <a:spcPts val="0"/>
                        </a:spcAft>
                      </a:pPr>
                      <a:r>
                        <a:rPr lang="en-US" sz="1100">
                          <a:effectLst/>
                        </a:rPr>
                        <a:t>Equality of political power by socioeconomic position (0=unequal power; 4=equal power),  Equality of political power by social group (0=unequal power; 4=equal power),Equality of political power by gender (0=unequal power; 4=equal power), Discrimination and violence against minorities (0=low; 10=high),</a:t>
                      </a:r>
                    </a:p>
                    <a:p>
                      <a:pPr marL="0" marR="0">
                        <a:lnSpc>
                          <a:spcPct val="107000"/>
                        </a:lnSpc>
                        <a:spcBef>
                          <a:spcPts val="0"/>
                        </a:spcBef>
                        <a:spcAft>
                          <a:spcPts val="0"/>
                        </a:spcAft>
                      </a:pPr>
                      <a:r>
                        <a:rPr lang="en-US" sz="1100">
                          <a:effectLst/>
                        </a:rPr>
                        <a:t>Acceptance of gays and lesbians (0=low; 100=high)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extLst>
                  <a:ext uri="{0D108BD9-81ED-4DB2-BD59-A6C34878D82A}">
                    <a16:rowId xmlns:a16="http://schemas.microsoft.com/office/drawing/2014/main" val="649640509"/>
                  </a:ext>
                </a:extLst>
              </a:tr>
              <a:tr h="45547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dirty="0">
                          <a:effectLst/>
                        </a:rPr>
                        <a:t>Access to Advanced Education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tc>
                  <a:txBody>
                    <a:bodyPr/>
                    <a:lstStyle/>
                    <a:p>
                      <a:pPr marL="0" marR="0">
                        <a:lnSpc>
                          <a:spcPct val="107000"/>
                        </a:lnSpc>
                        <a:spcBef>
                          <a:spcPts val="0"/>
                        </a:spcBef>
                        <a:spcAft>
                          <a:spcPts val="0"/>
                        </a:spcAft>
                      </a:pPr>
                      <a:r>
                        <a:rPr lang="en-US" sz="1100" dirty="0">
                          <a:effectLst/>
                        </a:rPr>
                        <a:t>Quality weighted universities (points), Citable documents, Women with advanced education (%),</a:t>
                      </a:r>
                    </a:p>
                    <a:p>
                      <a:pPr marL="0" marR="0">
                        <a:lnSpc>
                          <a:spcPct val="107000"/>
                        </a:lnSpc>
                        <a:spcBef>
                          <a:spcPts val="0"/>
                        </a:spcBef>
                        <a:spcAft>
                          <a:spcPts val="0"/>
                        </a:spcAft>
                      </a:pPr>
                      <a:r>
                        <a:rPr lang="en-US" sz="1100" dirty="0">
                          <a:effectLst/>
                        </a:rPr>
                        <a:t>Years of tertiary schooling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extLst>
                  <a:ext uri="{0D108BD9-81ED-4DB2-BD59-A6C34878D82A}">
                    <a16:rowId xmlns:a16="http://schemas.microsoft.com/office/drawing/2014/main" val="3021302239"/>
                  </a:ext>
                </a:extLst>
              </a:tr>
              <a:tr h="222587">
                <a:tc gridSpan="4">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888" marR="32888"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4157251"/>
                  </a:ext>
                </a:extLst>
              </a:tr>
            </a:tbl>
          </a:graphicData>
        </a:graphic>
      </p:graphicFrame>
    </p:spTree>
    <p:extLst>
      <p:ext uri="{BB962C8B-B14F-4D97-AF65-F5344CB8AC3E}">
        <p14:creationId xmlns:p14="http://schemas.microsoft.com/office/powerpoint/2010/main" val="4069200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42AB17-9586-487A-928D-AAF9B44F43FB}"/>
              </a:ext>
            </a:extLst>
          </p:cNvPr>
          <p:cNvPicPr/>
          <p:nvPr/>
        </p:nvPicPr>
        <p:blipFill>
          <a:blip r:embed="rId2">
            <a:extLst>
              <a:ext uri="{28A0092B-C50C-407E-A947-70E740481C1C}">
                <a14:useLocalDpi xmlns:a14="http://schemas.microsoft.com/office/drawing/2010/main" val="0"/>
              </a:ext>
            </a:extLst>
          </a:blip>
          <a:stretch>
            <a:fillRect/>
          </a:stretch>
        </p:blipFill>
        <p:spPr>
          <a:xfrm>
            <a:off x="5678764" y="2025443"/>
            <a:ext cx="4890913" cy="5009537"/>
          </a:xfrm>
          <a:prstGeom prst="rect">
            <a:avLst/>
          </a:prstGeom>
        </p:spPr>
      </p:pic>
      <p:pic>
        <p:nvPicPr>
          <p:cNvPr id="4" name="Picture 3">
            <a:extLst>
              <a:ext uri="{FF2B5EF4-FFF2-40B4-BE49-F238E27FC236}">
                <a16:creationId xmlns:a16="http://schemas.microsoft.com/office/drawing/2014/main" id="{CF37C091-666F-4137-9C26-D635B2D66B90}"/>
              </a:ext>
            </a:extLst>
          </p:cNvPr>
          <p:cNvPicPr/>
          <p:nvPr/>
        </p:nvPicPr>
        <p:blipFill>
          <a:blip r:embed="rId3">
            <a:extLst>
              <a:ext uri="{28A0092B-C50C-407E-A947-70E740481C1C}">
                <a14:useLocalDpi xmlns:a14="http://schemas.microsoft.com/office/drawing/2010/main" val="0"/>
              </a:ext>
            </a:extLst>
          </a:blip>
          <a:stretch>
            <a:fillRect/>
          </a:stretch>
        </p:blipFill>
        <p:spPr>
          <a:xfrm>
            <a:off x="420964" y="2025444"/>
            <a:ext cx="5212922" cy="4832555"/>
          </a:xfrm>
          <a:prstGeom prst="rect">
            <a:avLst/>
          </a:prstGeom>
        </p:spPr>
      </p:pic>
      <p:sp>
        <p:nvSpPr>
          <p:cNvPr id="3" name="Title 2">
            <a:extLst>
              <a:ext uri="{FF2B5EF4-FFF2-40B4-BE49-F238E27FC236}">
                <a16:creationId xmlns:a16="http://schemas.microsoft.com/office/drawing/2014/main" id="{DEF27B2D-23D5-4720-9CBA-1AA57292F10D}"/>
              </a:ext>
            </a:extLst>
          </p:cNvPr>
          <p:cNvSpPr>
            <a:spLocks noGrp="1"/>
          </p:cNvSpPr>
          <p:nvPr>
            <p:ph type="title"/>
          </p:nvPr>
        </p:nvSpPr>
        <p:spPr>
          <a:xfrm>
            <a:off x="420964" y="112111"/>
            <a:ext cx="10515600" cy="1657695"/>
          </a:xfrm>
        </p:spPr>
        <p:txBody>
          <a:bodyPr>
            <a:noAutofit/>
          </a:bodyPr>
          <a:lstStyle/>
          <a:p>
            <a:r>
              <a:rPr lang="en-US" sz="2400" i="1" dirty="0"/>
              <a:t>National Development </a:t>
            </a:r>
            <a:r>
              <a:rPr lang="en-US" sz="2400" dirty="0"/>
              <a:t>is a productive economy, a capable state, and a responsive government and I am not saying just “national development matters” I am saying that for many important wellbeing outcomes </a:t>
            </a:r>
            <a:r>
              <a:rPr lang="en-US" sz="2400" i="1" dirty="0"/>
              <a:t>national development </a:t>
            </a:r>
            <a:r>
              <a:rPr lang="en-US" sz="2400" dirty="0"/>
              <a:t>is </a:t>
            </a:r>
            <a:r>
              <a:rPr lang="en-US" sz="2400" i="1" dirty="0"/>
              <a:t>all that matters </a:t>
            </a:r>
            <a:r>
              <a:rPr lang="en-US" sz="2400" dirty="0"/>
              <a:t>(the rest is driven by these three factors)</a:t>
            </a:r>
          </a:p>
        </p:txBody>
      </p:sp>
    </p:spTree>
    <p:extLst>
      <p:ext uri="{BB962C8B-B14F-4D97-AF65-F5344CB8AC3E}">
        <p14:creationId xmlns:p14="http://schemas.microsoft.com/office/powerpoint/2010/main" val="191258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ECF8DA-E605-4A92-A18B-C496F07D1366}"/>
              </a:ext>
            </a:extLst>
          </p:cNvPr>
          <p:cNvSpPr>
            <a:spLocks noGrp="1"/>
          </p:cNvSpPr>
          <p:nvPr>
            <p:ph type="title"/>
          </p:nvPr>
        </p:nvSpPr>
        <p:spPr/>
        <p:txBody>
          <a:bodyPr>
            <a:noAutofit/>
          </a:bodyPr>
          <a:lstStyle/>
          <a:p>
            <a:r>
              <a:rPr lang="en-US" sz="3200" dirty="0"/>
              <a:t>Economic growth more important that state capability for basics at low levels of income…but state capability matters for improving all outcomes at all levels of development</a:t>
            </a:r>
          </a:p>
        </p:txBody>
      </p:sp>
      <p:sp>
        <p:nvSpPr>
          <p:cNvPr id="9" name="TextBox 8">
            <a:extLst>
              <a:ext uri="{FF2B5EF4-FFF2-40B4-BE49-F238E27FC236}">
                <a16:creationId xmlns:a16="http://schemas.microsoft.com/office/drawing/2014/main" id="{D08D7E5D-9301-4878-8E33-254C810875F8}"/>
              </a:ext>
            </a:extLst>
          </p:cNvPr>
          <p:cNvSpPr txBox="1"/>
          <p:nvPr/>
        </p:nvSpPr>
        <p:spPr>
          <a:xfrm>
            <a:off x="1229033" y="6046840"/>
            <a:ext cx="5260544" cy="369332"/>
          </a:xfrm>
          <a:prstGeom prst="rect">
            <a:avLst/>
          </a:prstGeom>
          <a:noFill/>
        </p:spPr>
        <p:txBody>
          <a:bodyPr wrap="square" rtlCol="0">
            <a:spAutoFit/>
          </a:bodyPr>
          <a:lstStyle/>
          <a:p>
            <a:r>
              <a:rPr lang="en-US" dirty="0"/>
              <a:t>Source:  Pritchett (2021, first draft finished yesterday)</a:t>
            </a:r>
          </a:p>
        </p:txBody>
      </p:sp>
      <p:pic>
        <p:nvPicPr>
          <p:cNvPr id="5" name="Picture 4">
            <a:extLst>
              <a:ext uri="{FF2B5EF4-FFF2-40B4-BE49-F238E27FC236}">
                <a16:creationId xmlns:a16="http://schemas.microsoft.com/office/drawing/2014/main" id="{01429976-D8A2-41DB-A475-C746B78A7D61}"/>
              </a:ext>
            </a:extLst>
          </p:cNvPr>
          <p:cNvPicPr/>
          <p:nvPr/>
        </p:nvPicPr>
        <p:blipFill>
          <a:blip r:embed="rId2">
            <a:extLst>
              <a:ext uri="{28A0092B-C50C-407E-A947-70E740481C1C}">
                <a14:useLocalDpi xmlns:a14="http://schemas.microsoft.com/office/drawing/2010/main" val="0"/>
              </a:ext>
            </a:extLst>
          </a:blip>
          <a:stretch>
            <a:fillRect/>
          </a:stretch>
        </p:blipFill>
        <p:spPr>
          <a:xfrm>
            <a:off x="976544" y="1763564"/>
            <a:ext cx="9037467" cy="4210399"/>
          </a:xfrm>
          <a:prstGeom prst="rect">
            <a:avLst/>
          </a:prstGeom>
        </p:spPr>
      </p:pic>
    </p:spTree>
    <p:extLst>
      <p:ext uri="{BB962C8B-B14F-4D97-AF65-F5344CB8AC3E}">
        <p14:creationId xmlns:p14="http://schemas.microsoft.com/office/powerpoint/2010/main" val="267810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996274982"/>
              </p:ext>
            </p:extLst>
          </p:nvPr>
        </p:nvGraphicFramePr>
        <p:xfrm>
          <a:off x="1154058" y="1251467"/>
          <a:ext cx="5486400" cy="52577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842641" y="2274546"/>
            <a:ext cx="3323897" cy="1077218"/>
          </a:xfrm>
          <a:prstGeom prst="rect">
            <a:avLst/>
          </a:prstGeom>
          <a:solidFill>
            <a:schemeClr val="bg1"/>
          </a:solidFill>
        </p:spPr>
        <p:txBody>
          <a:bodyPr wrap="square" rtlCol="0">
            <a:spAutoFit/>
          </a:bodyPr>
          <a:lstStyle/>
          <a:p>
            <a:r>
              <a:rPr lang="en-US" sz="1600" dirty="0"/>
              <a:t>Includes not just Somalia and Myanmar but Tanzania, Ghana, Nigeria, Egypt, Russia, Mongolia, Cambodia, Honduras, Fiji, etc.  </a:t>
            </a:r>
          </a:p>
        </p:txBody>
      </p:sp>
      <p:sp>
        <p:nvSpPr>
          <p:cNvPr id="1026" name="AutoShape 2" descr="data:image/jpeg;base64,/9j/4AAQSkZJRgABAQAAAQABAAD/2wCEAAkGBhQSERQUExQWFRUWGR8aFxgYGSAeHxodIBofHBoeHyIfHCYfIB8jHyIfIC8gIycpLCwsGh8xNTAqNSYrLCkBCQoKDgwOGg8PGiwkHyQsLC8tLCw0LCwsLS8sKSwpLCwsLCwvLCwtLCwsLCwsLCwsLCwsLCwsKSwsLCwsLCwsLP/AABEIALEBHQMBIgACEQEDEQH/xAAcAAACAgMBAQAAAAAAAAAAAAAFBgQHAAIDCAH/xABKEAACAQIEAwUFBgIHBQcFAQABAgMEEQASITEFBkEHEyJRYTJxgZHwFCNCobHBUmIzcoKS0eHxFSRDorIWF1Njk8LiJTREc9I1/8QAGwEAAgMBAQEAAAAAAAAAAAAAAQMAAgQFBgf/xAAwEQABBAEDAwIEBgIDAAAAAAABAAIDESEEEjETQVEiYQUUcaEygZGxwdFC4SNi8P/aAAwDAQACEQMRAD8AVOyflRauoaSTIY4rZkbXOSDYWw880dji1FRHJTNDTx2tKljoQfaQAEG40tpqMIXZVwSpkropIlYRxm8j3suWx09SdrD/ABx6BUErYEA+e4Hv1wCoEo89dmSV8UawGOGWLRSVsrKQAQ2UX6XG/XHN+xymPD1pjk+0BSROAR4yb38yuy69PXBgcTqFNyyW/qW09+b/AAx3j4vM2qyRm/kt7f8ANjOJh4K0GAjuEn8sdhsUcb/bssjtondOwyDzvYXJ9RYWx05O7IXouId+ZY2hTN3Y1zm4soYEZRa+pudtPRrbjExIAeO4Gvh1+Wa+2M/2zKb2eE+lv/n54t1h4KHQPkJR5s7HnqeICoikhjhcq0ikagj2rKFsc1r6kak3x2547H46oK9GsNPKCcwsVRwf6oNmHTTqcMVbxGcrbvFjO91XXT+tcEfDpgZJJW7rWEDy7qM9fPKPT54nWb3tToO8hcazskgfh60wEYqETwzgEXe9zfqVJ01vprbpjnyJ2UCkjf7WsE0jsCBlzhAAerAam56W236aueJnVa0AfzQJ/hjktbxZTpVQuB/FELf8o/fri3VYh0XqLy72OGnrnmmaCaAZu7Ui5YsdMykWWw9fK2InMHYe0tUHpnjjgc3kVibx+eUW8Q8h8D54Lycz8VH4aU67+IX/ADxpNzfxW9hTwepVt/XU7YBlaFBC4r5zV2MrJTxrR5IzHuGa3eDzLWPiB67WJ20x3j7GoBw8wBUNUUuZiSR3nS2xC/h29bYjHn/iIOtMDbojKf3xh7S6lfbgnW2+WNSP+r98DrA4pW6JGbWcodjqxRsawRs7GwVSWAHnfoT8dumBPB+wuVastO0TUyklcrNeT+EEDVfXXpYXvg8napb+kWdNOtONPT2v2xIi7UKc71OTzDU7D9z+uJ1Qh0T5S5zR2IO88ZowixNpIGe3dm+rAHUi2unlbrglzr2KRyRJ/s9FSRdGDuRnFtwTcZr66nr6Wwci7RKY2tXRD+tGR+uJ8HOELWtXU5PwH6vfB6nsUOn7hJw7B4xQ5S3++WJzhvBm6La3s20zb312xC5V7DRlduIZla4CLC67dWJsw16DTY3xYo4uX2qYTfawU/8Au/TGLVynaVD7kv8A+7/DE6nsVOn7hVty72KOlYxqsjUyE5QGuZf4bgaqBub22trjpzn2Myy1KvRLEkDABlzZe7I0JsdwRrpc3vpiyu/l/iH9y374+Cok/jH93/PA6inT91WvNPYp92hoBmcG0gkexYdGF7Lob3HrgmvY9GeGiEqgrMubvQfDnvfKT/Dbw+XW2HktKdA4B/q/Pr9Xx8QTA+2p02Kf5388TqeynT91WfLPYjo/285SSMqxsCQBuSRprtb6GvLXY1PDX5p0jkpULFSWBEmhCeHfqCQR0OLUFRL1K/3f/l/jjdJ5iN1H9n/PB6gU6R9lVPNfY1M1Wj0UcawPYMM1u7P4yQ2tjuLX8sT+eexpZI1fh8dpFPjQv7Y8xmNgwPS+t/TWyGlm6Mn93/5Y5rJP1dD/AGNv+b9hidUeCj0j5VdU3Yen2CzX+25CRZ/AH3C7ajYX8/TAHl/sKqpVdqn/AHcggKpIYnfMTYm3pr+WLmEs9hZ009o5N/8Am0+ePuef/wARPTwfl7Xng9Qe6HT9wqX4L2GVRqXSpGSBL2kDA5/4co39TcCwv1xG412JVkdQqQKJYnP9ICAE1/HfUWGt9b4vBp5v40/uH/8AvAXmrjlTTUssqNGWUCwKae0AfxeXpgdQIthJNBVbzL2J1MC5qc/abe0FFm94HUbX66+/GkXYfWmAPZRKwv3ZIBA10J2zHQ2vh95R7RXmXJNNCsxkZVW1rgHTqBffrhwNbJp7PyO/zweqFDCQqV5U7FqmdZWqVNNYWjzgElupIv7IHX1wr86ckT8NmVJirBwSjKbhgDrpuPjj1JGCQD5jHmLtB43UzVsqzlvundEUi2Vc2nTra9+uGBJKJdk/FqoV0MMLMY3b7xLXGUDVj5W8749BNpt+mKo7GucYEVaRiRLIxy+EBTpe2a979bGw0xbpF8EqoStzVAPsc/T7tvr688V1yVXiGrQn2X8B9L7fnbFlc4A/Y6j+ofr68sVAlM+RpANEYA+hNyP0OOp8Pia+FzXd1h10jmytI7Jh4LBm4ubgD72Q29fF++NORqbNxDb/AMQ/rjbkuUvxFGbdixPvym+JXIMd+In3SfrjXLEAHiv8Qs0chJaf+ygpw5+I1zoXyi7WvrlVTYAC9r7fM4IcN4JPQ18cYzyROQCQpysCPkCv7Y5cmVGXiDfhLiRRfzNyP0x1o5auLiEUEszk51JAkJUg69fTFXxZLBVBvCLJBW7N7uUGqOHtLXSQ95lvK4zMTYak4Px8ptTU1WxmWS8VvDe621+G1vhgTPws1PEZIg2XNK/ite252+GG2h5Q+x09XmkD95EwHhtsrHzOF6gNDWi6wMV/KvAXFxNec2kbl7lJ6xJCrhcltGvqTf5bdcG+Ri0kVTC1yFS63Ps3DAgemA3AeCz1AkEB9kAsMxF73t7+uDnZxVWlmhIAzoTfrcaWPprfF9TA0scMGqx4VYJSHNORz+aF9nsC/aWDED7s79fEvn8/njjz8A1XkXUIoUWPU+Lp7xt6Y15ao2eaVEXM7RuB0tt54FcHsk7NMDlMhJy2JsLgW1A3sdxthBgHzRO3/Faw8fKC353VXt5TL2fJmEsbE6EMNfPQ/oOuGeThLE6qD5aX/b37DCLyqgWaWNFZ++WQJqFa5F0sb+E3A16XxPj4BxVQCPtP/rxm394/rjjfENKBJZFXldb4fNujLQ4YxlMknAA1/BGfMZR/h5WO+I03KMBGsEev8oH6D9MAxS8XB0FT637lvPHxq7i6bpKR6wqfzDY5xh8FdAOvwVC5h5bRahY4kjjBjZ2azHbfYnW364X+B8MknZhE4uADqxFrkiwt8PyxO4txKtkmyvG3eCNhbu8pyn2iBc/liJwieUyx/ZlYSrvlK3C2ObNdAP7x3w4W1tWlBjXkkozBytxBdVnYAa6SP9f6YnwcE4qu1U2nm7H9QRjd6viQtpOvXWJGH/LiM/Mtet8zuvvpTp8hiu5x7/ZH5dt1Q/VE4I+ML/8Akr56qD/7L/6Ymx1PFhvLTt703+QA/wBcLw5zqNL1USj+aAD9cY3NVWb2qqc2Nr5B7vPELnefsrt0RPDfuP7TGvMfFRvHTPbceIfvf/TEpecuIL7VFEfdLb9SffhRPOdWhDM8Eq3HhVbFteluuLOipsyqbZbi5HUabfqOmJ1JBxSW/TtYacCEFHaBUKfHw+T+zIG/bEGbtZbve6FE4bezyBTb+7b88Mx4Z63+vl+uAvFeRIJ3zyKcwG4JBt0Gny2HTEEz+4VRFHfK4w9qpFs9DMDf8Lq3+GJKdqcJ3p6pfPwA/ocCf+7an/n/APUb6/Xrjc9nlP8A+aD/APsbE6+OE7ow9r/X/SNJ2lUbe13y/wBaJv2B88LfO3OsdSiwUjNIrXM9hkOUWyjx23O/uxMXkODzl+Mjf4+Xr54H1fZrGzBld1cbZvGPkw/TE6wPIQELGkFp/VLfLNPBDWrJUkxIgzqr+Is97AALc6HXXyxY0/aVTbIk8h9IyB5alrYBQdncYF3kdz/LaP8A6dfmcbJyNT3syy39ZH+vy64qZgm9KMuLjn6YVp8LrO9hjktbMoNvK/ux5+7TeaoqyrYGIxmFmjzdXANtdNLEHqd8X7wOnWOniRL5VQBb3vb464o/teiojVhoDGJDm7/u9fECNWtpm3vbHSZkBcSStxpFux7gFCTHUGQvUi+WNmFkNvaCjxE2OhOnyxchjxRXY9yOZpkrGcLHE11UG7MdRr5Dz87/ABxei4sloFzJw9pqeWJLZnFgWNhv8f064WeCcjulPUxSsh75RlykmxFyCbjzt+eHib6+vrbHxVH19fV8WZqXxt2N4QfAx7tzuUg8sciVEFUkrmPKl75WOuhFvZHnjtwLleeieapfIwWOQgKxudL+WmgOHrNiNxaS0EpPSN/+k/Xxw1+ulfYPcUqN0kbarsqE4jxdpZWkVY4Fc5wrs3X+Gy6i9ztjvwfis0cqSoYnZDdRkme+lui/4bYYOXuOP3ENPPSLUxd0GXuxmdYwbEkHcj0t+uGLgLKP/wDNqwoGv2ea7IDfaxtInwvv1xT52Yit2OFb5SMG9uVXdUOITTPKkL5mYt4IZBqfLMNPicE6biVVw6nk+0IWlqAyhZGa6LcjMw8jqBrrY9Bh34r2gVtPYSUSKOsveM0f/IhZfiMK0lTUV8kkyKjh1Eb93DLIvhvYAtlHXz9euC7VSFvNoCBgdkUo/ZVzMUq+6lCgTDKGHRhcgH36i/rhv5V5VmgrDLJkykOBZrnU6aW8sLHB+Q6uGZZIklLrcqzRRgDQj8cxPXy8vLHLifD681Usc8rxGVA5YW8QFgB4CALHcL+eCdW9u4k88oDTNcQAOOEf4DypUxTyuAnsyKpDqdSDl0BuNbb7Y68sdnpDsatVK5bKA19b9bW0sLfHFWUUMoqO6V2jdnyEgkbmxvr8Tc4ubifPdLSJCjSioPsuyMrMCq+0wB6tb5nDHa6Rwx3pUGkYDnshlfyHLFVLLShe7DKwBa1iLXGu/n8cPqn88InL/aaJ3hjfIpIlaZm0CBblAPM5dz6fJy4dxBZolkUEK4zLcWNidCR0uLN7jjNPM+UDd2T4Ymxk7e67yGwvtrb6/XEGqHlv9bf6Ymuv+n18RgbVi3X4j6+OOfIt8aUuMAf7TpTtdJFv8Po7nDHFwzLrbX3fXr0wr858KEkZYls0YZlIJFjbb3XFumBPAOUnmpo5RUTrnFzaTS9/K/xxnBa4W5aSHg01WMsduh+vr8sd85OmX6/19MIB5Tql9mtqB72v++NP9lV6+zXy/EX/AH+rYuHsHdUMbz2T3xeoWKCSV0zqiFraa2G2t/zwnx8x0VRII46RJZHCZRkQXLKWIuRplA1PwxDquHcSdCj1mZWBBVl3HyucC04BWICAYDc5j4SDcEsDcKCDcnYjri/Vi8qnSl7BMtBxajR80dCqd2VDuFS8bM5S2mp1G4Pkcd5effuVl7lgrNYXcb5SxvdbdPW998I9XxOamlAaGmLRIGFlNioay3GaxIJ3IvrfDpx91o6amengjLuwAV2YqpeMg5btpe5GG+k5STvvKIUXOaSzJD3bqzlAtzuGjz3/ALIsCL9VOOnEOcoYZ5IZEbwaswsf+H3l8u9rfi8zbCtScYq48uXh0JKEMpDG4YKEuPEdcoAxJ/7Z1AMpbhl+9FpbMTmAXLY6HTKLWxXczsrVJ4KOz84JGLSQyo/hspK+ywYqS2bKAcrLYka2GJ1FxgSTGIQuLIJMzZbWa+U6MTrY6WJ0xXw5xpxGA1FOgOmcTNchQVyhjuoFxlvYe/BSh7S6WPxLSTLZFj0IICJ7I1PS58umCWtpVD3Jgq+boUBZkkCAuFews5jvnC+K/QgXABsdccxzbCWjXI95RddY9gQu/eWJ1Gmp02wuNzRwpyxeOoAbNddcoz+2ygOVUnclfXBr/vA4XnEniVsuQfdnYm+gGm/XQ4m1qO93lEKPmqCQAokrLYFmVLhLrnAbW+3kLDMLkYmcK4jHVR54wwXSxYAXBFxpfy8zf0wqQca4QBlWeVFsAy3cBsq5FLC2rBbe+2t8FuAcx8NgTJHVjLpYP0sLfwD87nE2DwiJCn2lSyKPIY8/9oXZ8KaqJjkukpZwG0y3Nyt762vvYY9BUc6vGjIwKMoKt5g7HHmPn+krYqx1q2ZmJLI18ylSdCtjYD0xrAA5WNxspn7HuEV32hJUzpSgnvMxsrG2wBOrXtqBp54vNXGKL7KOcatqmClA7yE5g2mqi1y1/TbXF3MtgT5Ysqr4531GNRJb/Dr9W/TCHw7tXgklyPG8QJsHJBUG9he2oHrrg03OFJ4sk8bMoJyhhc2BNh5nTpfCiCmghMM72BIv7h1/1/fCTVc1z1VLMYqQkAPG4Mq51NiDdApN+tr620wgcR59rKiW8cjpc2WNDsOn9Y+pxsvNE8FSs1is1h36n2ZSNiQNrra/rrpc4ICqSasKZwHj70rU88QVwsXcy5s33ZLAksFGbT0GNOb5TJxBGaWNzJErB6cZRre3Ukne5Ovpg7RU0HFc8tPmpaxfaG6Sbb20I9d9djhZnoUjnyyxmCozBWS3ge7AZ1NreunnhYtnpOQmna/1XRTDy1xfiP2aSW6VEUIGdWaz2MYckG1msDsdd8SqOtoqiQ920lDU7HKe7N/Uew3u3+eAnL/GJbPRxyRxJOiku6kl7xKjKlyF6dccuJCOnlkjrcsrOY2uguSokXN5ZSUBGh1GAKJFcomwCTwiPFOXOJRMzCeSrTpaV1b+7mF/cpxESipXs0tYqP7JjaKYyD0s0pP7Y2ouNtBTrLTVRkPeMhppNSq3YoQb5gMgHprgzVcy00zLDxGn7p7KbtqBmF1Icai/T44Jscqoo5agoouG3sJaiV7aiOmQf9SfnjjxCKBniRY5AqklhPPCLjLbRUYEG+GGHkZEPe0vczqf+HUqHXr7LjUfEHHKTmaSlfK9BS0i9JCjMp8heNcT0kYwj6gcpNruAiR/ubKP4fFJ8sitpf1+OD1JzxPSFT3LERoUszsVzM2Zi+ls49nIAALkdLYZk5qq5EV4jnU/ihpJGHrYu464CwcuVHd5FiqXU3veONL3JJuXPU+/8sCy0YyjQcbOPop3AO2LvJVSpgVVc2zIT4b6ag6keot7jh24tKsYZjZUAuS2wHqfLf0xX1B2cSkgrSshFjmeoQbf1FY7+7E/i3D5IrCoiM84OaINMzxHQXZ81rZTpaxv002L6cM4Qj3NOMolxOPvYSyeNGU2ZdQQQdbjT13OM7P6Ynh1P52I+TNb/DCRJ2lV8MhRmVcptkygAD0sNvdhw7LeZnqFkhZAETVcqgAZjqthpubj44W3TgZB5THak8EVSZWpr3uB6+v0PftjT7B77/Xp5+XngpJH4tNfr6+eBi8wQNUfZlkBlFyUGtrb3O1wNbXvpihitXEtKPPCqi50HU+//LzPTGfZfMfX+vkOuDLRg+W/19euNe6Fun7/AF8emKdIJnVKp3tBpwtTL5GmUj0s49fTrhk5ok/3eh00E8WvvU4F9pkVqtvWkJ+UhwR4096Kkbf7yC/y+uuIRWEAbymyGDSx+voefliPXDJE7G1lUn5C9/rzwWWI2H1/l8h1wI5qfJRznzQr/e8Av8/yxTpq/UVfcJ5fp5Ahd3zsI48gNtSM5HU69dh88Sa7gYp0qZIpc6gGPKTmN2sFXbodbnpoBucFOX+FJ3qOkquA5ltaxAAyjW+ov6dDj6eCFGpoSwbvpRI1gBpGC5vrqSeuAMqxoI3Q8DWKKNLZsqAG/mB897jpjZ+EI1/u1t6qD/l69euDkKj6+reR64+tH6b/AF7/AEwekgJUtNyxCw1iT+6P8L/pjl/2Mp7awR2H8g/029+2GpYfPcfXu/XbGyp9fWu9x03xBF7oGVEqGmCRIigKFUKoA00HT0x5o575oqqipYVKBHiLIEykZddj5+/rj03H7I92POHaTzNT1dYXSNjlujM34spsCLHb3+mOoLpct1WmPsd5rpqc/Zj3ne1De0QMgIBAXz18/XFyPsbbkYrbs14Jw6NaYt3TV+TP7ZJF7keG+XMFIF7XxZbbaYiC891nApIqeRniysJB4jvl67GwF7fPEflqONpx3hKhRmU3tqvr7r/LDjx3jFQIZs0SUoYEEynM73PsottidMx288V4sdwdNsJaHFps5Wh5a1wxj3T7wnkSfMtQkIbNZ1vIqbqNcuU21JI1HTC5zPwaoSpYyxMneGyFrWNgNmvl6eeLF7NecZZrw1NywF4pCts4HtA9CQNdtgfLCxz32iSTPNTxZVgBKElbs9tCbm4Avtp0GuLhgvcCqF5raQtOAcLqY40WnOWp1lQZrghR4r9PECBl1BzDXyVeYeOz1U5kmPi9nLsEA6AHbz95OD3K8k0EwlyBmlsI8jBXRjouhspRtmB6a6WwTn5SR5g1ar07zytmIK9yAQWJV8x8WmzaEn0wGChg2pISTkUgNNQNApE0RmgdQxKXPd6+1tYb79fPAKsmzSMcxYEmxYkkgaLcnXa2LZrX4bSxu8NUvfqps3fFmY20BUeBh/La2K64bXkzGcpA4caKyeAMbXAQEWtrb/PDNPp3yOxyqTztY3PC6iiRaLvgoEjPYMTsL22G22osd+mGvjJzTS5gCDSQnb/y2GEniHGe9GRYkjKsSTHdQ1tvBcgEG+o88bcHSSVnyyHMq6BifENgvu/TCJoSwOa49/5T4ZQ5zS0dkZ4RHJGaP7NK0TTkK17lL+eXbfy88MvC+fWMSmshBiYayR2YDp41uSvx9MLnDmynhh2IlUfNgP3OC3PvKElLASkiSQLoqtpIgLXAB6jofMdDa4pENzc+VaZ211DwmKh4VTuTJQzGAnfu2uhP80Z0+Atj7xTmTiNImtNFOo3kjLbfzJuPhphFo+HBmpmVmjdo5WzIbG6yWX8tLYNcG51qooRJMEmjJYXzBJAFNibGytr5a64vuIO0Km0Ebiih7TXK+GSG52CwSM3usXAuMQKrjU9SwY/aSQuXwUqgWvfqx1+OCKV9FXEHQSdDfLIPcRqfngjH9rg/opRUJ/BKbNb0caH44mHCno25ptqV5uS5qqzNTVLEaBneGO4v5Zb/AJeeDfDOR6qOPJGoiUnNYVT79T4Ix+uO1R2kPC2R6Royf/FkCrf+tlIxO/7X1JF8lEgOt2qT+yYIa1vBVC5zskJL5ogmpWIP3zIudwZZ2VAdFOsguevuGuFPg/Nc9PK0sWQOxuSUU38xqCdetiL4eaupZpJpXrKIGRsxsWcLZQoG/kPzws1fCaN3ZmrlJY3Iiga3w1+OI15B4wrOaCBRyrR5G5uHEIpMyCOWK2cDZgeo+R012GGBQSdtfr6+OKg4A0NOzNSzVxLDKzR04tbfqD1xpxfmCv1kppakQkWBcqXb+bKqjKP9cBxbYvCjQ+jWUT7RA0lbIgja8dK4JtoQTm/IG3vx24jLfhdIRp46f9Rt8dfjhCTmmrVyzzyFsjRnvCW8LDxKQ3np8hhppeZvtVB9nanEfcGDI63sbSohDX/FrffAfFeQUWzV6SFbStp9bfXnhZ7QJvuoYwReSYW/sAufhcC/vwzL0v8ADCNzjGJOIU0Zv4YpGNumay/PphTjTU1ot1KDRcPKU5uEW6RRXQ59CSzE2DbnTW401wS4PB/vUKanuaa+vm7AfDQfriZw3kPJazPYOhGbLchLWGig2uPLbEmhpWjrql3BJcIFOtrAEnXbdttNsLa08kJjnjgFHYk9Pr6vjYj6+vgcaiYafX15/PA+fmGJXZC1mQXYAE2H10ve3TDqSbUbmHm+KkZUKu8rC6xoLm17X9BuMCuG9pMLyrHNDLBn0VpLZT5X8r6eeFbiPNkb8TYxsskciKM2vhyg6D46m/ngNzNxDvogzRuhR8q63Bvq1/IjpfTFdxD9tK+0FhdeV6EBsotjzt2jUNB9ukMMtiSTIqeyHuc1vLXUgaa4t7lDj0r00QlhkVgqqS17scvtEECw+e+KL594KkFW4jzgMSxV7eEk3sD+IWO9hjZYWE2nbsu5DRu4rTKboT93lt4hcDxXtlsb6C97i+LcZ7D60xRXZBwKplqVmRykER+88WjXB8IHU7H0xe2XTfEKLeVSHEadFJWozPIxuco1UE3VFFx436sQbDpc6Y/KyO5YssKLrItzZL2AiS92eQfiIvYm2NI6o07yG33zPlgkt7OdiXYnpIqiynfxE30wT4dLDRwLVSLmmlutIrAZUGxkN/ne23qTi7WR9LcD/wC7/omah8vzBEgz9vZd461lraTM5TI6ZoifES9lF+h8LXI0tc3wo8wcEeCskgbxEvddfaDHw/MfnfBjjPHI4o1ysJJMwkzlrt3gIIYjrrvrtpiTxHmsV9VBMIciICmY63Y/zDQW6A664xRmozSdI25QD7LvW06RETX+8FgBoCSLWbXc7aAX1OuGztLplNNAWC5UlBa+2qFQTfUgMRc+uF+ORI+8q6i2SmdREgHid2UEDNfRfPTp8Ckcwceq+Iy+IlgLlY0Gig+7fyucSBhEZLu6OokBkGwcIjUcfSKOVCFMgICkIp0/ERZco16HzwsRVqkGyWObOuug0226kaHTyxkNFmDZmCsik+I2vb8IFrliTjqaCeGxC5hl9oDVB66Gw/zxq0pbC7Jq0qZkuoYS1thv2Xalppqt1jjT7wA7C1xe/wATqfniT/seupXAaJo2sWBYLqNASCdDbQW6Yujs+p1h4ZFJYXZDK5G7Xub+ptb8hjpzJWQvRx1oQSFMkkPndioyjf2gcpGv5YMtyOKRH6KVGQiskiRkuyxNmUixKnfTW+nQY5SiqqA0rM8xBswLZmHQG1767aDD7xVIGmNQiy09zlMdOoYM2/iY3jzH+FFPnck4CzcOhlePu5S3eMy3NlmjceI5gujKf4tCD5YD4Zom7iPSrMkildtB9SGQ8xtEae8f9GJBe9r5mvppuDglyzxISKIWOa8jFEzGNgW/gk1W5v7Li2u4x1mdYY6TvPGqPUIdL9V1t5a/rhi5E4DQTQVEkqrpM6qcxXwkAjYi2h3wpp9fHZMcKZz3QTiccTSU8QUiQZ+9GTu2OgKsbXU3AvmUkH0vjThHHKmER5G7wO5jEbXOt7aHfXHLmbgEKzxCkqe9NzZQwPd21AzDS3p6Y6cNjt9kF9Vq9T5nPfFX/iAVmD0FOVFzhTyEw1SGJrlGWQApcaML+zcYziPZrSTFZIPujuAAGjPvU9DtoRgbNGVlaCWJWUySnI7FMyySKwKbK2gtoc2p+ApIJKf7XJTSvGsLsVj9pCvfCMCx23Hy6YLm7cqMfuwU10kUdIwNRw6HKP8Ai06ZwR5lD4h8L4ZIOduGhQVnhUHpax9xFrg9LYTqPnp4yPtkZS28ieJT6+Y92CvEeF8ProzIchNv6SM2Ye+3X3g7HAZLYyFHRUeUU4vztD3EvciSVyhCKsUlmYggfhA39cJ1JJIIlAp6glFAJKZdl/mYaX/XEKq4Q0UmZamSriQ2aEzPHILa2B2JA9174IxcR4O1llhlSUaZJmfz88+Vjrv5YrJEJlaOUwZCU+OctVEsxkCKga3tvGpGnWzHp1OuJvA4TT088LzUw71oyD9oHhKOGuAoN72F9thg/UcZ4YgYw0EUhQa3Avf0Nmvp5eXxx34XxGpqY1FPQQ05NiJMilcuzDUaMN7HcfLDGsLRttKc9rjupdjzqSB9/SjTQKssh29LYX+J89inkmnGWSdkSONu7ZQmrFjlbU2NiOhJ9MWF/sGeRSJJe7/hCXUi411VgG9xHU4Q+a+VoVqWLXlcRL3jWy5pCSbkCwuVAJtta/XFHVGNzspjblO1uFX0/M1S8mczzFyd87D9CP2xOpeaqgRukrvIjm5Bbr53tmv7juBvg0OHpLSSfdCNlubhbXsNDfW+2tjhUpaJ5pESJC7tso69f0/TFopupfsqSwGOvdWx2bESRNL30shzZSslvAbA2BvrcddPdhvm4ehbOQLgaMRtp5/XXCx2c8uvS07GYZXkIbKfwgDS/rrf5Y+9pPH+5oXCuO8lIjFjsG9o77AAj4jArc6grXtZaVeeONUxIeHLdRb2bZ7i4bbVF1OY+1msNr4iTVMchpYw+ZxIrAEkoADdi7ZbsToBZbD1wtcQSOWFWJHegPqGvfKyqgt08IOn5404VUBY7gky2sNDpbRQNPO2OlDpIXSOa7ssk0szI2ub/l2XpunuyKWBUkai97eePNPOvK9TSVLCZs+csyOrZswv11uD6HHozl1WWkp1JYt3agl73Jt1vrfHnXnrmGslqmWqHdNGWVVy2sL+7X34y4tXHCMdmfH60TRUsS2hbMTlS1rg/eM1tbEdfK2LQ/2XXZUtV5ivtXUeI3/q66adNsKXZh2mJamoDG18uUSX0LamxG9raX9MWm7jceV8EqDlITcjy5JoSFeNxfMd8xHh13FvMW39+K9SjeVz9sZ0FOAgXKcq5dwTbTofX5YfJu0Co7gysaZA0hiAUO0gINi2QHYDxW/xthX4PxBy9Q92qYw15JLHvLHQOV3y6WPl8hjNI0hlMWsOLpA6VSo+XoHT2VObVWG4vsR+WC/KnAxLBLnl7tWmyOgUJnREuwC6+Mk3vvYG2FGXjaxzIsMwWFiC2ZSyx3OthvtrbDXyjzNTJFJTECV5JWeOSQZUlJNr7NkNxYaWJ6jbCtNG8G3cJmpexwpg45pAee1jWGmFOrRxzJ38kYYsAfZUne1hcdBibwuSnQrCi3IAucpIJtfVtr+/Eji3DsyQosBWdwwkhUKrmIHvEZrHKWAFjoMxbbGi1UMaLMkftABrWUgX1vcjYjXrhervApX0dZN5UDiscAqYpcoYglXWxsxKtlPkbEb/AOGOE9N3kUoDWtE7X/qqTb4/vj5xfmOICELGP6XPluNhc6hdBmvtcnA+bmcBZlVD94uU+l2v+g9N8La1x232Xb000ccUnkq4OTqmKPh9ErOAJI1VQx9okEkC/wAdMKXHY27mhplTvFjrJYygNs2TM0a36eE4A8K53nFFDSmjjlXKEjD5iX8tPOxuLbDW+mBHEOIVcQemeBQzyrMg1ZkYWAC3YkAjTxXx143BpBPZeRkBfYHdM9TBJUv9njkVY3PePGhISE/ivmsRYb+p88DqyGjSogSJVaFWCO4zZ5yxytICDoEPs+djgFxCuryvdupRX/AqhAx8jb2j6EnHMS1MLxt3AFpEOXKSrMPZ67+gOG6rWNmpreP3S9PpXRWXcp25n5XloGjkv3tMjsc1hnQvYHN57CxH5YV6irhjk76JA6lrMjIcpO/hvpe2tj/libzTzZPNB3TxFbOGa+YEkdLH3366j34XoeLAU/dEHMZc3mAuTL89/hjIYwXWtIkIbSY+IczQSGnZVKd212AUADS3Q66j9cacMlD9yVNga0W+JBBxF5SykyMwJUL0F7+Y+PlgtPQwtQCqhuskEygj0zkKWXztl1064SGjfQ7J5cRHZ72rfqeBLKpSQK69Qy3GKqSmyRcRjTRY84A30WoSw/TfDmOXZJYw8tdI1wDkhtGpv6i7EfHCEsKxrXxrcKglAF77SxWud74dJ2SI+6kcyr/urkm/s/8AUv18MPHFey+lmGeK9NKRfNH7JP8AMh0PwthF48g+yub3OUdfUemuuLmoYbKDfcDGbSC2n6rVrfxivCqSaQ0MopqlFqQ40MDtnsN8yA+0N7nXTTbBng9Jw2pXLGEe/tJIWv8AEE336414VRIOKRyBVD/a6sFupAjQqPgSbe/Ein4BQTxSmd4o5BUTWkEio4HetbW+o94Iw90XhZmyeV9TlFqYlqGbuTe5ikHeRn5+JfgTtjpW881VKoE9CNNDKjkx289ELL7jhb4lzO3D2AWuhrYwbZb/AHqjfcXB+fwwf4L2g0s4AJKMR7LC1/d0P57Ypuc3lM2tcuf/AHjSSf0bUt97L3shA+AAwv8AEKeaonMzGVn8P9HTEDTQHxsOltzhrruUqab7xLwynaSE5T8baHpuBvhR49xiupLolTDNb+Qd58QdDp5G+Fnc/Fpo2szSl/7IqmHs1RHW5hQfv6+ePlFyKyWZIQr29pqlri+/sIMKZ524hN4RUZWJsEACsdL6eH4bjXDPQckcVqo0aSraNTqQzMCB6gAa+/FmwVwVR2ovkIjHyq7Hx/Zgx1yt3kh/55LHY4j8V5NgKXnnijVfFeONE0t65mOh2xKg7Fb27ytkJ20U/u/7YIwdidGts8k7f2lH6Li4iINgpZmsUQl6B6GniyislKqdkYDU638KhiPjgfHVcGzDR2zdT3lh79f2OH+Hsi4ev/Ddunikb9sT6fs6oE2pkPle5/U4uGG7sqpkvwspeY4oqIOquVjjUqMpuQR4QL+fkdsUZz12gPXyqxj7sRgqozXO/W66e7Hpfuxa2lhjzj2ncUo5a0tToBa4kKeEFwTc7WJ8yPzw0JRpMfY7VUBsrIorbtlY3uVtc5fw33GmtsWpxd27qTLbNkbLv5aa+mKT5L5EleFKyEhpM1gmbLlFiCfP3WPUHDNxXlfifdL9/wCFQWb70+EWuQdr9ddfyGDdFCrQOI09RneRxFMs7i7SEBg5vc2Glr20GvpbBKo7zh9aJY1XKFFytsjQ6K9hmuSBkPU3v0OK9npGRzE7C7blWDKbnTVSQfP44Kx8O7moVagP3auUcxm5vlBA103A6+eLY/FWePqnv3uBb2Av6BdeKcYjV5sgRkdyEIAvZZu8HrqDbW2gA6aQ+Ju0kjmNSBK7Mq5blhnZha3sgA6200v1vgvzHybHTyxOhZqV3VSxsSjHKWUkaE2PTTQjpho5a4SlOOJCFUqnSyrmYBe7dSzdbb3BAIvkG2BV8hJDi3IKBpQVCQ/axI32mEgkd7mYwAW0XcBd9SSRf4iuYOKTVeaRQAvhMmQHLc6LIeisx0sN9cWFHwGSSnZ1mLhVz5IwiwkaZ4hazEFdjcC4HXAyq4bQQoqQmWINl7+OU2LRzXEZ10zRkBh5D44eQHt2VlIB2HcClpeWUipIK/Ms0akCWFdCmYkC5vffzsdRjvX0oWLNlCgw3BH4hY2J9T+2CHGuByUfDJVe3eG8cqg7oZM0Mn94EC9vbt0wM4lSMlFIuUG0SMWH4V0G/kb2OOXqGUWgL03wmX/jkLqwE1PzAiQUFKlvtHdR3a9jGGQCwPQuNCRqB6kYG0HHhK5p5RHHFKQsZjS+Wa91kZyczeKw1uGDHbCZwdRM95HN84Ba+oFlW/wFx7sTZ41DNGpZkDFVaxF7fi02vvj0kOiY+LPcLx82pc2THYph4pTtPC8RGSaNrMt9nX9juD5G+Bhr540pnaVJA1pBoR4kf2HOmo0PxHvxy4dzEhQd8s2YLkSaFvvH1ORZM11YDUBtxbEGKVnaISoAi92mUdVDWYkrbUqbX30xx4/h7o9xd2yF05df1NtcnBVscK49FWQyEqFYEd7G9vDvvfdf5v0whc5cNpqmpAogtxGO9I0W97DUdbb+4Y15p5Uekqo4u8LQuGKMDZzGDrG3mL29NemwJUvAaeRppI3+zCNfuwrWY6aD1Fx674zSS7TTeV0dNoTLH1Dx+6VYuAd1L3fegMLMp1APuN9wfyxIjnlWOYsjmnmZY+8NwoyyB2tpY3sfdf4Y68PpZ8/2lFEwW4YTEN3q7EZbadbHe5GLn5crKWqpAIEUwEZTERovmrA9Rf46HrgReqzeUnUtMZ2kKqOH1tZR+KC00Ju2S4tb+XW408r4ErzFf7Y0sbq06yEAKbAsyNbWxsLb4sLjfZ7JAxl4ebru1Ox8J/qHofQ/Pphej4gJkq1ylHSkmDo4sVIyHy9PLocC5AdrhY8qtRubuaaPhQONcWhekcKwzZQLbG4ymxG+3p0OLWl58ooUUSVCZso8IuW28hc4q3jFDH9iZu7UHIpuAL301/Xrhz4TwCj7qN4kQrYMGXrpr++nSxwmB4a00O6fqIy57bPZVJWz/aKmdw5IMrMiOWGYMT5bG1h8sS6GWkAtJH3bebLmUn0bXT4YZ15UgkSaQI4YPIcykjLlGYX366X0wLqeTp4bBclUrEDIpIdWK5stiLHTFi7eLXTiYYDVC/NWhPFOMxKMqwKynroB+Qv+mBP24qBYLkbURsQ4/XMh+V8FV4dFmKAtBINDHIPyKt+xviQh7q3eQLYfjRbj4i1xgB4ZwMpj4JJzbnCvYf1/KgwcaqUIHfPErbK7EoQdxm139fPfBzgk0MbBqwNck5XNmQ33swuG6b2xsauF0AJQr62wImaOG5gqAl/aQnOjW81sR163xBJvwRSVP8NEfqY4FWZHQUtRGFZI2QbAW08rHfbTfyx2i4NVU2tFUkqP+BUeNSP5W9oYqzhXHVVrjNTP/HH4oz6lDt/ZOnliwn4zWUag1UBaL/xovEhHQkbj3HBG9nGVzJGNP4hSYqXtAEZC10ElMds/txHXo6i4+OGqkr45kDROrqdmQgj8tMJ/DOZIahfDIri1iDr8x/l0wLq+DQI+emlalmY6dydCfJk9k4c2cHkLM+AjIKssrj6BitV7Qqmky/akWdG0V4/BJprrG2/wtho4Rz5R1A8MyqwFyr3Vh8DqfhfDxRyFnIIwUxBvP88eau0rlaKkrGSFiUbx2Y+zc+yPMDpfpbF9vzIjlljR2IBsSpVCbXtmIsOmvrjzZzfwieCpYTklnJYEtckE9bHfBwplP3ZLyRUrLHWs4WBkawD3L38IDL0F9bn+HFv1sbd1JlALZTYHYm2g93pik+yride1RHGmdqRAQ3h8CixI1t7Rbpe5ucXRPMVjd7XygmwOug2236Ys3nCBruqJqKBKgskUsa2cZRKVQgNcqQSd1clT6AYKIlLXidk7yOoRHmKnVCyAF8trbm/wxF4lErx50hW0MreO/wB5L0fQeEKpuR7h63G8PqPs0kFRECYwXGSRtCrZgVNrnUaHFRRcbH5+Ct5eS0Bho8AeQm9+JGHvImssE6ERxOLgHKXEmv4jdWDWAN7GxW4Gcg8wFHmeQs8Qpws2VQp3yqBYDYm19TYnyxGgr43pozVAyoh7pHjOsSZtAVO+YAgG40J6gY+cJrGkkqRSwkCTLEhIBdQVYWBtbMVJ1/lvcnXDN5JA7ePKw7drTjPnwmeLiDwUEmRBGJ5HijTr/RlFF77CwNxvt1wVWghrYTBMBHWIiws+TQmJ8xC65SNOmtm+GIXPtPFHRrEEbvi0bRlTe0uisBbrlUkgeh3OB/F6k1kojpJbFmLMjFo5FdomEhI3INhoDubeuLukJNkJLWACgovMxWSllinnjWoozYeMkzIVzZfWxPlpb1ws1nMCvSqgBL5SpN9xYED4G5wQoeTY5qepLGRKiKMSkMPCbXzfzE3DL5A4ERyLLTpFTxlpzfNYbKFuem+h18sZdTZcL5XW+Gv2MfRoUhFHXsqWCggtqT7tsTTTTrlJQr+IAAD4kb29+J3FuEGhGSRWaOdUeOQWA1XxAjzHv6euOvAamZRJkuqsuWYAXv5X00Bve4PUY7mnDntaA78l56YhpJpBuH10yALGovHIXByi4PvPla49cd6jitQUWNy2VLhbjQXbMbW8zibSM8c14pDH3nhPQZjbc+RtrbyxNreHvFMYyymzA5o287G6nzHn54d8uaI3G8pJmFg0Fy4pz5UTTQTzRLaNfCMrAMCwud9bkW+YwSpec6eV5ZKhCHkU5QNAG0AOhvbHObhP2aSlEr3geJjExW9mJuY9+jD/AJtsd6zgiyKJnykscvtePQdR8N8eUnID6IXuvhscjoQWO9q/2onL/NCR/cyNYKSEc+V9L+XvwfjklpnNRRtYtrJHbMsg8wL+1131/VareWogqGMuH1LqwBUi9wV6j43xnCeNinYR3Z6dtA1xmVvxAa7X6G2muM+31bojlUnjdG2pxi8JzXtIqLi8tKL7hlZSPhnvgRx+vSsa80kZkXfIoQ2tqFcmzW/hYm97eHHStoa1ZSfssjRWuCYg5vb+UnQn3jECXiSIbyUcia2BMW9venlrb0xcvl72sQZB2r7ru0z0scRnXvKeVQIp1GhXoGQ+y1tx6dd8fFpZkYy0Ucyg6vdCsLDcklioHnfEFuMUkueJ1KXuLsCCOtxc+E3JxP4Y9RVEU4qe+guMwe6hrbKzAEnYeEdN7YjGjfdEeyj3kMrcD7+FGouYTMjqhKrmuy389NbaEaYaaWqV3Tubu7SByh8JACZCLnQnUkW8sI/DKpYOITCTLpMB4VIU2bWwtoLdDhhnqIHlGRlSyszmMEqCrG1hodRa/QXwCxzThd2KeOWJu80aOf77qbPw9JvuZB3id+wzMPFlC62e1xf0OAlVyrPF3Zp2zq6qRHIbboWNm0AtY74+TczGnuqr3mW5A88yWDE67rr8MfI+bqqpiWMIihQVQnTRkyWFzbbrizRY9SXK8Nf/AMWfolru1FRUlo1bKubKbW6XtuPjiSJ2VQ2SCMEX6k/IDAw0siyzo3hYIcwPkANNPhiXLQfcq7EkAKTbfLpe1/TEeADRQ07nuYSB5Pjutp+Iu0cqsAQVGVgMq3N/PfFvUUFVO0LyPlhIWyDKRa2oOpuTtubXB8xhK4RxRkURR00cxBzDMpYk2F+ttgPlh85f4rWPMqzUwjisSWCkWsNLHMRv+uOrHoZGx7zQvK83rte2SXZkkEi1pxLstppmLgtE51DpYHN1J6H3WGF6flquoTcRrVxi/iTSQX3JU7/C+CvGO00rKVgRWVdMzX8VtyLEaeuD/KnNy1ispXJIouV3BG11/wAPXBl+HyBm9wwsceuZu2tKrXiHMENVPTr3b+AtmQjUEgaEaaC17364e6ngVPUoBJEji2jDRh7mHiH+WJ3DuY456qWAQ2ZL3c2N8pt79cA+f5noo+9gNmlcIq7+I3JNtvh64wywSREAhbYp45Qcp04dRiOCOIEkKoALEkkep6+/HmrtA+2Csk+1qytchLiwyBjly7Ar6649F8nSuaGnMly/djNffNcg39cUTz52hmrqP6PIsZZVBN+u+2h06Y0BIPKH8qV0sxipIl8VyVa58VhmAPkNN74eoOSK0OWztG1vETKSCMtrHr8Tt79cZ2Vcb4eFiiWMLWZWBcpYsLliob3fkLYtKSnup01I0t0+eIbQbRKoFeW5WeSDOtlIYWa4Obr621+IwLj4BJkkYMfu2KlV1IIItceRv7W2hw/0XKNXFVhzE+R0ZT1sVO5te1+nnrgTxPlKdKmZmjlCNZlKqSCSNdvI62xljkpx33Xsuq7TguDI6J4ycccofw7gMzEQuEDtKBqPEG9mxO2XUm2XDzByzNRSOY1+0rcd9l8LqSrkSR22KqbWGpze7HCqramOCCaOESVEbWmNgZLZvCCouVLLfUjNpa+D3EqeWq4dUsiSRTSEOim6sCix7dfwkD1xoDiZC4n6fRJ1IaImtYKHfN5UUcNP2hJqWXvnIJ753VlNwAxdABksLWyi7Wt6jTmtoqlY1kVC62zSJoS+1lb2rb6edvLCUvBuJRwqwWXMwygZWzoovcZiBlB2sDc6YDNyvWaA085W9/Zbr5evrg6i3gBhpYtORG4l4tWHHVT92IVmXJlZSJIw2YMLWJBB0vfXrjflzgaUtLIkKEzMp72Ui99CSq6aX2G+9ze1sLFDxxI07uUSxsPZz+Jj5agW3uLWxEk52qPs8sMaPeUKruAfw3UkDpnXLfrocY4uqXU88LbKYQy4xyt+P8chlKQRogRF8bMSzOw2UMxJyrpoDYkdRbA9KqWJXdCyxSeGSwOV1GxvsSOtumBEXDJke7xOllNgykX6aXAvjeo+0EZfFl6LfQX3021649PpXhsQx3Xnp2bpOUVkiDqQTvsfI9D5440sTd0ZrMEUgM24VjsNR1IJttbAtaWp0VRI1tgqk/pjaWnq1BjYSqL5yhuBcjcjztbcYfJrLOG5SY9NQycJ4qeJx1U6wy3EEOZ7qL3Moz6D0uR8TjlDQvkaRZF7pGAyH2utsvkPPAjgy1cZ7z7K0yFFADI1rC9rZPLG0HEyAxlR0OmXyPmLnaw/XHkdS0mQkL6B8MnhZC1jjRx+6N1tJUSGNppCBKAEayiyjT1sBe/Q4GxcoF5ZoqezyRguATpMmaxAv+MG5B8iNQdSQpZUlpy+djIHyrHa/h3J9B/hibwymkhmpZ40lZg7LIuRrZGA1vbrbCoyWuytOsZFND6SLHCl8kc8GBe6mzmBfCS2slOdrN1aPya118vJzi4bCLpkjdHBeGRgJBY6stydbbjXVTvoTiBzlyQJz9op7R1K+nhkH8L9Pj8/Ra4LHWxRMBTyCO9zCRqjg3DwkmxF90NgRcdcb7INOXky0HI5RjiVJTzQNEEpkkOiyCOFrWN7BEldibaXHn0tiZHyTTxpFLlEmVAJSq5e8W3tZR1Xf1AI8rSaLlgyASTMFdgCyrGpCkgXUFw9gNtAMGW4PZf/ALic/wBsD9FAA9wGL4CVlUVHSJ9tqwgBRZTk1v8AiPXqLYKcPNLUkkoIlZCpy5jZr3zEXv7/AEx85l5Pmp6uU0aOyEg5GBYHQHQ9db9b4H0nK0rXYQVFPJ6I1j+Vj+WOe/8AESvV6bZ0WMcBdfv4PH6po4bw6EGZ0VNbrAGW/iQZs2u1gOvVsLXFmtDIwOo6jHZKauhYE08kljo8aMCPeLY34hwiZ4XtDLcrt3bX+VsJddhdGJ0TWv2nNJecWqZx/wCUf+kYK0EYaBAwuCgB+WOb8AqPtDv3EhUxEXyNa9rW2xrSyyRxojU891AU+Dr5an1xZ7S4CvZK080cTnbzjP7o5F2ezBUkjchZdSpW+W50sb21Gtjp6noR4RVTU81RTI5dAko9LqhIYeR0scKVLxXiChyolsx1sSup6EDS9vyw29nvAal5HeRXiUx2uRa+Ygkg6303BsdRj00GoZHEWufuxgeF4PXRPll3Bgbkmx3RLsxSO0zNlzrl1O4Wxvb44j8O4nBFxqQK6qtmvbYeC7bba3xzreySYSXhlDLe4zEqw1vuotp5j0xOTspZYiyT5am4YNlzC4NwNfFvY3Hyw2advqkDvxDhYo4nelhHGbSjJzVknqZIWt3pZc3UAvfT10/PDPzHwh1o4Y2Z5QSHzFi1pNCALn2QL9R+eF2LlStR5Ip6Yl3A7uZBmS97m5GwYenyw7cOSrWlEE0SvYZVYXuADcE38v2xj+JaqN8O1hzjt7Lb8P0z2S7nDH1RfhnHZBEhaIhRHcMLG9hqbA216DffFDdoXG4p6x3iKkfiZUyXbY30uxFhduv5n0RyvAwplDaG7aEbeI6YoLtR5bjpa9lgByuM5W4IUkm4Gns32B1GMMZtgWmUBryPdMfY/wAHo2H2l3vUxkgKzABb6ZgNzobeQxcUVSrDRh8xjylwTipppklXdT+oII+WCtVza32lXhJSPqh21N3B8/fphmErK9K1fFI47Z5EUHzYC/zOB3E+OxPFJEk6CV0YJrqDlNj4dd+uKB5t5mSQoKdmsPaNivW4Fvfck471PM8IpVKsTUka+G2Vri7X6iw28ziUpasJeZQtHPGZhLIznLIt0Yjw2FitwxAJ08zsDgXxPjNdU01PHEWVwd0JzPa48RNtjbfQ6HphY5a5zhSJhVRrK2Ykn8RFtBtYm+l+g/OVyj2nyRVLd6b07ZrRhQMnVQLD4a3wcoKyuWqCv1aZxkaDIFZiWVwTZiLWv5tva3rhfquVeKTM8Ek10CoBJmYJ4Ra/mWN9dN/hhb4r2uzGvWSFytMpUZCNx+Inrve3uGJ3PXa4ZBEKGR0tdnNt9so1+P5YFe6l+yLcI7JJEdTM0bqDdlzEjS9h7Nzc2O4tY+1hiHJTGUlVREEudWV2VsvdZcpUACwYBva8/XC3WdrH/wBMzJIBVFFG1/ETYna2wJ9DiNyR2sExvHVyeJfErkWuttQbDe+2m2BtR3KwuXOCSwx5ZyjHS3iZytlAbVxezEFrdCcHI6FCNlv52xSfKXazL9rk+1SL3DXsNBkN/Dbz+OPnHu1+da8NTuDTIVGWwIf+LX5gW8sWz5Q/JXhHSKosFAHpj53S31tiqO0DtTljSD7I6oXuzXAYgC1vTX9sbcU7Wf8A6arq6rVMgsN9b2awPkLnXAyjatYLr5D0xE4jwuKVSrxhwd7jX579Nx5DFX8k9qx+zSGslXOjeA2ALC3pYE3+eIvZ92m1M9aY52DJIGKgADKRqAuovp0vgbVNycqjswprfcl426Ete2vwP5/PB/l7gv2eFIy7OVv4iTqLkj8sVXzP2ozw8SCqfuI2UMpX2wbZjfrbWxGmmDPaR2hSwwwSUcsdnvm1VjtcddjrribQjuKYeZuFVplMkEjhNPCjWbTfQ+HfA6n5orIZAk0bsl7MzR2IuQLswsvXoP0xy4p2m24X30bxioManLe4BNg3xFzp6Ygck9qMklPI9SULRHU7XXLcXHn0uBiUULCbF5udc2enawNrqb9Lk3IA0IIOvQeeC8nMUKjMWNtrgX923TFW8l9rU09S0VSqMjgmMBbZTf2fUWudfLGvFu0qU8RSGOKMwFkUrlF3zEXNxsRf8sFS1ZlTznTRsuYtdyQBluTb0GuJFHzNFMoKBzcXF1te/lf9sVt2kc5fYZokpFiEhBMhK3O9gpvqL6nHfiXanGnDxNBGi1DgC3QMdW8r23wKRtOdRzYQwUQsCb2BN9j6C1yNveMZHx2pkQNHBlOYgiQ29LixPv1thR5G7WEkhb7UY1mVjZtFDC1x8enwGIXJ3bG8tTIKsxpGQSlhYg30AOt8TaVNyJcZ4FxaedmEkixA3ssirpcWCgH2rZr5tLjfbGtHyHW3sXYXZTmaQEZdNLDXOCSSwIFrgbiwbi3bjItZ9yEemBAPhOZhYZiCdreVumOXGO3F8qimSzXOYyC4t+EAX3+Pzwdp8obk60nAK6NQpJYAeHJIq5WsoLN4fELZrDU3PrcTBwqv+zKomHfrIWZybq692bLboM1lt6ZsCKntbiPDTPE0ZqQgJhY6hjYNpuwF76dBgVy926IYP96jtKCdVBCkbg9beR/LEpQuTxxKhq3hiCk51UhsspUs3dgK5YDYPclOum+2BK8C4lml+9DBswF5T+JGXMPDZQhKkLYbelyp8sdupaZ1rEVYz7BQeyegNzqPXHWft5tVoqRA09wGYk5tdyOlh67+mJRQseFYHBuFVS1LyzyLkZSqxqzEC2SzagAXysbdCdzg+yD1xVvNnbQIVQU0auzHUs2gtuLDW/rghUdqv+4ipjiDuVuUL+yeoNtdPdtiUjYVghRb0x5t7QOTpqSqZSzyq5Lo4uTYnZgdQw69DuMNnDe3dmDd/GqWU2ygkE9N2Fvd6b+VY8X5iqKqTvJZWdvU6AeQHQYlKWhQxt0+OMxmIotBv9euM+vzxmMxFFnTG6/XzxmMxAisbr78fW3xmMwFFg6fHHxtvh+2MxmL91ULGxtT9fhj7jMBWUvifT68sRpPa+OMxmIqhcz++NqP2sZjMEKdl0rN1/qj9McV3P11GMxmJ5UXWf2F+P6DHA+z9emMxmJ3U7Ltw/8ApF+umN4P6X+3++MxmIFO6Lc3/wD3j/1h+2BS+wn9b9hjMZiHkqLh+E/XljRsZjMQKLMfMfMZiqK+46PsMZjMEoBaDG8m5xmMxFO6wft++CkX9DN7j/1LjMZgqFC5Ov1546Rbn3D98ZjMUKsv/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QUExQWFRUWGR8aFxgYGSAeHxodIBofHBoeHyIfHCYfIB8jHyIfIC8gIycpLCwsGh8xNTAqNSYrLCkBCQoKDgwOGg8PGiwkHyQsLC8tLCw0LCwsLS8sKSwpLCwsLCwvLCwtLCwsLCwsLCwsLCwsLCwsKSwsLCwsLCwsLP/AABEIALEBHQMBIgACEQEDEQH/xAAcAAACAgMBAQAAAAAAAAAAAAAFBgQHAAIDCAH/xABKEAACAQIEAwUFBgIHBQcFAQABAgMEEQASITEFBkEHEyJRYTJxgZHwFCNCobHBUmIzcoKS0eHxFSRDorIWF1Njk8LiJTREc9I1/8QAGwEAAgMBAQEAAAAAAAAAAAAAAQMAAgQFBgf/xAAwEQABBAEDAwIEBgIDAAAAAAABAAIDESEEEjETQVEiYQUUcaEygZGxwdFC4SNi8P/aAAwDAQACEQMRAD8AVOyflRauoaSTIY4rZkbXOSDYWw880dji1FRHJTNDTx2tKljoQfaQAEG40tpqMIXZVwSpkropIlYRxm8j3suWx09SdrD/ABx6BUErYEA+e4Hv1wCoEo89dmSV8UawGOGWLRSVsrKQAQ2UX6XG/XHN+xymPD1pjk+0BSROAR4yb38yuy69PXBgcTqFNyyW/qW09+b/AAx3j4vM2qyRm/kt7f8ANjOJh4K0GAjuEn8sdhsUcb/bssjtondOwyDzvYXJ9RYWx05O7IXouId+ZY2hTN3Y1zm4soYEZRa+pudtPRrbjExIAeO4Gvh1+Wa+2M/2zKb2eE+lv/n54t1h4KHQPkJR5s7HnqeICoikhjhcq0ikagj2rKFsc1r6kak3x2547H46oK9GsNPKCcwsVRwf6oNmHTTqcMVbxGcrbvFjO91XXT+tcEfDpgZJJW7rWEDy7qM9fPKPT54nWb3tToO8hcazskgfh60wEYqETwzgEXe9zfqVJ01vprbpjnyJ2UCkjf7WsE0jsCBlzhAAerAam56W236aueJnVa0AfzQJ/hjktbxZTpVQuB/FELf8o/fri3VYh0XqLy72OGnrnmmaCaAZu7Ui5YsdMykWWw9fK2InMHYe0tUHpnjjgc3kVibx+eUW8Q8h8D54Lycz8VH4aU67+IX/ADxpNzfxW9hTwepVt/XU7YBlaFBC4r5zV2MrJTxrR5IzHuGa3eDzLWPiB67WJ20x3j7GoBw8wBUNUUuZiSR3nS2xC/h29bYjHn/iIOtMDbojKf3xh7S6lfbgnW2+WNSP+r98DrA4pW6JGbWcodjqxRsawRs7GwVSWAHnfoT8dumBPB+wuVastO0TUyklcrNeT+EEDVfXXpYXvg8napb+kWdNOtONPT2v2xIi7UKc71OTzDU7D9z+uJ1Qh0T5S5zR2IO88ZowixNpIGe3dm+rAHUi2unlbrglzr2KRyRJ/s9FSRdGDuRnFtwTcZr66nr6Wwci7RKY2tXRD+tGR+uJ8HOELWtXU5PwH6vfB6nsUOn7hJw7B4xQ5S3++WJzhvBm6La3s20zb312xC5V7DRlduIZla4CLC67dWJsw16DTY3xYo4uX2qYTfawU/8Au/TGLVynaVD7kv8A+7/DE6nsVOn7hVty72KOlYxqsjUyE5QGuZf4bgaqBub22trjpzn2Myy1KvRLEkDABlzZe7I0JsdwRrpc3vpiyu/l/iH9y374+Cok/jH93/PA6inT91WvNPYp92hoBmcG0gkexYdGF7Lob3HrgmvY9GeGiEqgrMubvQfDnvfKT/Dbw+XW2HktKdA4B/q/Pr9Xx8QTA+2p02Kf5388TqeynT91WfLPYjo/285SSMqxsCQBuSRprtb6GvLXY1PDX5p0jkpULFSWBEmhCeHfqCQR0OLUFRL1K/3f/l/jjdJ5iN1H9n/PB6gU6R9lVPNfY1M1Wj0UcawPYMM1u7P4yQ2tjuLX8sT+eexpZI1fh8dpFPjQv7Y8xmNgwPS+t/TWyGlm6Mn93/5Y5rJP1dD/AGNv+b9hidUeCj0j5VdU3Yen2CzX+25CRZ/AH3C7ajYX8/TAHl/sKqpVdqn/AHcggKpIYnfMTYm3pr+WLmEs9hZ009o5N/8Am0+ePuef/wARPTwfl7Xng9Qe6HT9wqX4L2GVRqXSpGSBL2kDA5/4co39TcCwv1xG412JVkdQqQKJYnP9ICAE1/HfUWGt9b4vBp5v40/uH/8AvAXmrjlTTUssqNGWUCwKae0AfxeXpgdQIthJNBVbzL2J1MC5qc/abe0FFm94HUbX66+/GkXYfWmAPZRKwv3ZIBA10J2zHQ2vh95R7RXmXJNNCsxkZVW1rgHTqBffrhwNbJp7PyO/zweqFDCQqV5U7FqmdZWqVNNYWjzgElupIv7IHX1wr86ckT8NmVJirBwSjKbhgDrpuPjj1JGCQD5jHmLtB43UzVsqzlvundEUi2Vc2nTra9+uGBJKJdk/FqoV0MMLMY3b7xLXGUDVj5W8749BNpt+mKo7GucYEVaRiRLIxy+EBTpe2a979bGw0xbpF8EqoStzVAPsc/T7tvr688V1yVXiGrQn2X8B9L7fnbFlc4A/Y6j+ofr68sVAlM+RpANEYA+hNyP0OOp8Pia+FzXd1h10jmytI7Jh4LBm4ubgD72Q29fF++NORqbNxDb/AMQ/rjbkuUvxFGbdixPvym+JXIMd+In3SfrjXLEAHiv8Qs0chJaf+ygpw5+I1zoXyi7WvrlVTYAC9r7fM4IcN4JPQ18cYzyROQCQpysCPkCv7Y5cmVGXiDfhLiRRfzNyP0x1o5auLiEUEszk51JAkJUg69fTFXxZLBVBvCLJBW7N7uUGqOHtLXSQ95lvK4zMTYak4Px8ptTU1WxmWS8VvDe621+G1vhgTPws1PEZIg2XNK/ite252+GG2h5Q+x09XmkD95EwHhtsrHzOF6gNDWi6wMV/KvAXFxNec2kbl7lJ6xJCrhcltGvqTf5bdcG+Ri0kVTC1yFS63Ps3DAgemA3AeCz1AkEB9kAsMxF73t7+uDnZxVWlmhIAzoTfrcaWPprfF9TA0scMGqx4VYJSHNORz+aF9nsC/aWDED7s79fEvn8/njjz8A1XkXUIoUWPU+Lp7xt6Y15ao2eaVEXM7RuB0tt54FcHsk7NMDlMhJy2JsLgW1A3sdxthBgHzRO3/Faw8fKC353VXt5TL2fJmEsbE6EMNfPQ/oOuGeThLE6qD5aX/b37DCLyqgWaWNFZ++WQJqFa5F0sb+E3A16XxPj4BxVQCPtP/rxm394/rjjfENKBJZFXldb4fNujLQ4YxlMknAA1/BGfMZR/h5WO+I03KMBGsEev8oH6D9MAxS8XB0FT637lvPHxq7i6bpKR6wqfzDY5xh8FdAOvwVC5h5bRahY4kjjBjZ2azHbfYnW364X+B8MknZhE4uADqxFrkiwt8PyxO4txKtkmyvG3eCNhbu8pyn2iBc/liJwieUyx/ZlYSrvlK3C2ObNdAP7x3w4W1tWlBjXkkozBytxBdVnYAa6SP9f6YnwcE4qu1U2nm7H9QRjd6viQtpOvXWJGH/LiM/Mtet8zuvvpTp8hiu5x7/ZH5dt1Q/VE4I+ML/8Akr56qD/7L/6Ymx1PFhvLTt703+QA/wBcLw5zqNL1USj+aAD9cY3NVWb2qqc2Nr5B7vPELnefsrt0RPDfuP7TGvMfFRvHTPbceIfvf/TEpecuIL7VFEfdLb9SffhRPOdWhDM8Eq3HhVbFteluuLOipsyqbZbi5HUabfqOmJ1JBxSW/TtYacCEFHaBUKfHw+T+zIG/bEGbtZbve6FE4bezyBTb+7b88Mx4Z63+vl+uAvFeRIJ3zyKcwG4JBt0Gny2HTEEz+4VRFHfK4w9qpFs9DMDf8Lq3+GJKdqcJ3p6pfPwA/ocCf+7an/n/APUb6/Xrjc9nlP8A+aD/APsbE6+OE7ow9r/X/SNJ2lUbe13y/wBaJv2B88LfO3OsdSiwUjNIrXM9hkOUWyjx23O/uxMXkODzl+Mjf4+Xr54H1fZrGzBld1cbZvGPkw/TE6wPIQELGkFp/VLfLNPBDWrJUkxIgzqr+Is97AALc6HXXyxY0/aVTbIk8h9IyB5alrYBQdncYF3kdz/LaP8A6dfmcbJyNT3syy39ZH+vy64qZgm9KMuLjn6YVp8LrO9hjktbMoNvK/ux5+7TeaoqyrYGIxmFmjzdXANtdNLEHqd8X7wOnWOniRL5VQBb3vb464o/teiojVhoDGJDm7/u9fECNWtpm3vbHSZkBcSStxpFux7gFCTHUGQvUi+WNmFkNvaCjxE2OhOnyxchjxRXY9yOZpkrGcLHE11UG7MdRr5Dz87/ABxei4sloFzJw9pqeWJLZnFgWNhv8f064WeCcjulPUxSsh75RlykmxFyCbjzt+eHib6+vrbHxVH19fV8WZqXxt2N4QfAx7tzuUg8sciVEFUkrmPKl75WOuhFvZHnjtwLleeieapfIwWOQgKxudL+WmgOHrNiNxaS0EpPSN/+k/Xxw1+ulfYPcUqN0kbarsqE4jxdpZWkVY4Fc5wrs3X+Gy6i9ztjvwfis0cqSoYnZDdRkme+lui/4bYYOXuOP3ENPPSLUxd0GXuxmdYwbEkHcj0t+uGLgLKP/wDNqwoGv2ea7IDfaxtInwvv1xT52Yit2OFb5SMG9uVXdUOITTPKkL5mYt4IZBqfLMNPicE6biVVw6nk+0IWlqAyhZGa6LcjMw8jqBrrY9Bh34r2gVtPYSUSKOsveM0f/IhZfiMK0lTUV8kkyKjh1Eb93DLIvhvYAtlHXz9euC7VSFvNoCBgdkUo/ZVzMUq+6lCgTDKGHRhcgH36i/rhv5V5VmgrDLJkykOBZrnU6aW8sLHB+Q6uGZZIklLrcqzRRgDQj8cxPXy8vLHLifD681Usc8rxGVA5YW8QFgB4CALHcL+eCdW9u4k88oDTNcQAOOEf4DypUxTyuAnsyKpDqdSDl0BuNbb7Y68sdnpDsatVK5bKA19b9bW0sLfHFWUUMoqO6V2jdnyEgkbmxvr8Tc4ubifPdLSJCjSioPsuyMrMCq+0wB6tb5nDHa6Rwx3pUGkYDnshlfyHLFVLLShe7DKwBa1iLXGu/n8cPqn88InL/aaJ3hjfIpIlaZm0CBblAPM5dz6fJy4dxBZolkUEK4zLcWNidCR0uLN7jjNPM+UDd2T4Ymxk7e67yGwvtrb6/XEGqHlv9bf6Ymuv+n18RgbVi3X4j6+OOfIt8aUuMAf7TpTtdJFv8Po7nDHFwzLrbX3fXr0wr858KEkZYls0YZlIJFjbb3XFumBPAOUnmpo5RUTrnFzaTS9/K/xxnBa4W5aSHg01WMsduh+vr8sd85OmX6/19MIB5Tql9mtqB72v++NP9lV6+zXy/EX/AH+rYuHsHdUMbz2T3xeoWKCSV0zqiFraa2G2t/zwnx8x0VRII46RJZHCZRkQXLKWIuRplA1PwxDquHcSdCj1mZWBBVl3HyucC04BWICAYDc5j4SDcEsDcKCDcnYjri/Vi8qnSl7BMtBxajR80dCqd2VDuFS8bM5S2mp1G4Pkcd5effuVl7lgrNYXcb5SxvdbdPW998I9XxOamlAaGmLRIGFlNioay3GaxIJ3IvrfDpx91o6amengjLuwAV2YqpeMg5btpe5GG+k5STvvKIUXOaSzJD3bqzlAtzuGjz3/ALIsCL9VOOnEOcoYZ5IZEbwaswsf+H3l8u9rfi8zbCtScYq48uXh0JKEMpDG4YKEuPEdcoAxJ/7Z1AMpbhl+9FpbMTmAXLY6HTKLWxXczsrVJ4KOz84JGLSQyo/hspK+ywYqS2bKAcrLYka2GJ1FxgSTGIQuLIJMzZbWa+U6MTrY6WJ0xXw5xpxGA1FOgOmcTNchQVyhjuoFxlvYe/BSh7S6WPxLSTLZFj0IICJ7I1PS58umCWtpVD3Jgq+boUBZkkCAuFews5jvnC+K/QgXABsdccxzbCWjXI95RddY9gQu/eWJ1Gmp02wuNzRwpyxeOoAbNddcoz+2ygOVUnclfXBr/vA4XnEniVsuQfdnYm+gGm/XQ4m1qO93lEKPmqCQAokrLYFmVLhLrnAbW+3kLDMLkYmcK4jHVR54wwXSxYAXBFxpfy8zf0wqQca4QBlWeVFsAy3cBsq5FLC2rBbe+2t8FuAcx8NgTJHVjLpYP0sLfwD87nE2DwiJCn2lSyKPIY8/9oXZ8KaqJjkukpZwG0y3Nyt762vvYY9BUc6vGjIwKMoKt5g7HHmPn+krYqx1q2ZmJLI18ylSdCtjYD0xrAA5WNxspn7HuEV32hJUzpSgnvMxsrG2wBOrXtqBp54vNXGKL7KOcatqmClA7yE5g2mqi1y1/TbXF3MtgT5Ysqr4531GNRJb/Dr9W/TCHw7tXgklyPG8QJsHJBUG9he2oHrrg03OFJ4sk8bMoJyhhc2BNh5nTpfCiCmghMM72BIv7h1/1/fCTVc1z1VLMYqQkAPG4Mq51NiDdApN+tr620wgcR59rKiW8cjpc2WNDsOn9Y+pxsvNE8FSs1is1h36n2ZSNiQNrra/rrpc4ICqSasKZwHj70rU88QVwsXcy5s33ZLAksFGbT0GNOb5TJxBGaWNzJErB6cZRre3Ukne5Ovpg7RU0HFc8tPmpaxfaG6Sbb20I9d9djhZnoUjnyyxmCozBWS3ge7AZ1NreunnhYtnpOQmna/1XRTDy1xfiP2aSW6VEUIGdWaz2MYckG1msDsdd8SqOtoqiQ920lDU7HKe7N/Uew3u3+eAnL/GJbPRxyRxJOiku6kl7xKjKlyF6dccuJCOnlkjrcsrOY2uguSokXN5ZSUBGh1GAKJFcomwCTwiPFOXOJRMzCeSrTpaV1b+7mF/cpxESipXs0tYqP7JjaKYyD0s0pP7Y2ouNtBTrLTVRkPeMhppNSq3YoQb5gMgHprgzVcy00zLDxGn7p7KbtqBmF1Icai/T44Jscqoo5agoouG3sJaiV7aiOmQf9SfnjjxCKBniRY5AqklhPPCLjLbRUYEG+GGHkZEPe0vczqf+HUqHXr7LjUfEHHKTmaSlfK9BS0i9JCjMp8heNcT0kYwj6gcpNruAiR/ubKP4fFJ8sitpf1+OD1JzxPSFT3LERoUszsVzM2Zi+ls49nIAALkdLYZk5qq5EV4jnU/ihpJGHrYu464CwcuVHd5FiqXU3veONL3JJuXPU+/8sCy0YyjQcbOPop3AO2LvJVSpgVVc2zIT4b6ag6keot7jh24tKsYZjZUAuS2wHqfLf0xX1B2cSkgrSshFjmeoQbf1FY7+7E/i3D5IrCoiM84OaINMzxHQXZ81rZTpaxv002L6cM4Qj3NOMolxOPvYSyeNGU2ZdQQQdbjT13OM7P6Ynh1P52I+TNb/DCRJ2lV8MhRmVcptkygAD0sNvdhw7LeZnqFkhZAETVcqgAZjqthpubj44W3TgZB5THak8EVSZWpr3uB6+v0PftjT7B77/Xp5+XngpJH4tNfr6+eBi8wQNUfZlkBlFyUGtrb3O1wNbXvpihitXEtKPPCqi50HU+//LzPTGfZfMfX+vkOuDLRg+W/19euNe6Fun7/AF8emKdIJnVKp3tBpwtTL5GmUj0s49fTrhk5ok/3eh00E8WvvU4F9pkVqtvWkJ+UhwR4096Kkbf7yC/y+uuIRWEAbymyGDSx+voefliPXDJE7G1lUn5C9/rzwWWI2H1/l8h1wI5qfJRznzQr/e8Av8/yxTpq/UVfcJ5fp5Ahd3zsI48gNtSM5HU69dh88Sa7gYp0qZIpc6gGPKTmN2sFXbodbnpoBucFOX+FJ3qOkquA5ltaxAAyjW+ov6dDj6eCFGpoSwbvpRI1gBpGC5vrqSeuAMqxoI3Q8DWKKNLZsqAG/mB897jpjZ+EI1/u1t6qD/l69euDkKj6+reR64+tH6b/AF7/AEwekgJUtNyxCw1iT+6P8L/pjl/2Mp7awR2H8g/029+2GpYfPcfXu/XbGyp9fWu9x03xBF7oGVEqGmCRIigKFUKoA00HT0x5o575oqqipYVKBHiLIEykZddj5+/rj03H7I92POHaTzNT1dYXSNjlujM34spsCLHb3+mOoLpct1WmPsd5rpqc/Zj3ne1De0QMgIBAXz18/XFyPsbbkYrbs14Jw6NaYt3TV+TP7ZJF7keG+XMFIF7XxZbbaYiC891nApIqeRniysJB4jvl67GwF7fPEflqONpx3hKhRmU3tqvr7r/LDjx3jFQIZs0SUoYEEynM73PsottidMx288V4sdwdNsJaHFps5Wh5a1wxj3T7wnkSfMtQkIbNZ1vIqbqNcuU21JI1HTC5zPwaoSpYyxMneGyFrWNgNmvl6eeLF7NecZZrw1NywF4pCts4HtA9CQNdtgfLCxz32iSTPNTxZVgBKElbs9tCbm4Avtp0GuLhgvcCqF5raQtOAcLqY40WnOWp1lQZrghR4r9PECBl1BzDXyVeYeOz1U5kmPi9nLsEA6AHbz95OD3K8k0EwlyBmlsI8jBXRjouhspRtmB6a6WwTn5SR5g1ar07zytmIK9yAQWJV8x8WmzaEn0wGChg2pISTkUgNNQNApE0RmgdQxKXPd6+1tYb79fPAKsmzSMcxYEmxYkkgaLcnXa2LZrX4bSxu8NUvfqps3fFmY20BUeBh/La2K64bXkzGcpA4caKyeAMbXAQEWtrb/PDNPp3yOxyqTztY3PC6iiRaLvgoEjPYMTsL22G22osd+mGvjJzTS5gCDSQnb/y2GEniHGe9GRYkjKsSTHdQ1tvBcgEG+o88bcHSSVnyyHMq6BifENgvu/TCJoSwOa49/5T4ZQ5zS0dkZ4RHJGaP7NK0TTkK17lL+eXbfy88MvC+fWMSmshBiYayR2YDp41uSvx9MLnDmynhh2IlUfNgP3OC3PvKElLASkiSQLoqtpIgLXAB6jofMdDa4pENzc+VaZ211DwmKh4VTuTJQzGAnfu2uhP80Z0+Atj7xTmTiNImtNFOo3kjLbfzJuPhphFo+HBmpmVmjdo5WzIbG6yWX8tLYNcG51qooRJMEmjJYXzBJAFNibGytr5a64vuIO0Km0Ebiih7TXK+GSG52CwSM3usXAuMQKrjU9SwY/aSQuXwUqgWvfqx1+OCKV9FXEHQSdDfLIPcRqfngjH9rg/opRUJ/BKbNb0caH44mHCno25ptqV5uS5qqzNTVLEaBneGO4v5Zb/AJeeDfDOR6qOPJGoiUnNYVT79T4Ix+uO1R2kPC2R6Royf/FkCrf+tlIxO/7X1JF8lEgOt2qT+yYIa1vBVC5zskJL5ogmpWIP3zIudwZZ2VAdFOsguevuGuFPg/Nc9PK0sWQOxuSUU38xqCdetiL4eaupZpJpXrKIGRsxsWcLZQoG/kPzws1fCaN3ZmrlJY3Iiga3w1+OI15B4wrOaCBRyrR5G5uHEIpMyCOWK2cDZgeo+R012GGBQSdtfr6+OKg4A0NOzNSzVxLDKzR04tbfqD1xpxfmCv1kppakQkWBcqXb+bKqjKP9cBxbYvCjQ+jWUT7RA0lbIgja8dK4JtoQTm/IG3vx24jLfhdIRp46f9Rt8dfjhCTmmrVyzzyFsjRnvCW8LDxKQ3np8hhppeZvtVB9nanEfcGDI63sbSohDX/FrffAfFeQUWzV6SFbStp9bfXnhZ7QJvuoYwReSYW/sAufhcC/vwzL0v8ADCNzjGJOIU0Zv4YpGNumay/PphTjTU1ot1KDRcPKU5uEW6RRXQ59CSzE2DbnTW401wS4PB/vUKanuaa+vm7AfDQfriZw3kPJazPYOhGbLchLWGig2uPLbEmhpWjrql3BJcIFOtrAEnXbdttNsLa08kJjnjgFHYk9Pr6vjYj6+vgcaiYafX15/PA+fmGJXZC1mQXYAE2H10ve3TDqSbUbmHm+KkZUKu8rC6xoLm17X9BuMCuG9pMLyrHNDLBn0VpLZT5X8r6eeFbiPNkb8TYxsskciKM2vhyg6D46m/ngNzNxDvogzRuhR8q63Bvq1/IjpfTFdxD9tK+0FhdeV6EBsotjzt2jUNB9ukMMtiSTIqeyHuc1vLXUgaa4t7lDj0r00QlhkVgqqS17scvtEECw+e+KL594KkFW4jzgMSxV7eEk3sD+IWO9hjZYWE2nbsu5DRu4rTKboT93lt4hcDxXtlsb6C97i+LcZ7D60xRXZBwKplqVmRykER+88WjXB8IHU7H0xe2XTfEKLeVSHEadFJWozPIxuco1UE3VFFx436sQbDpc6Y/KyO5YssKLrItzZL2AiS92eQfiIvYm2NI6o07yG33zPlgkt7OdiXYnpIqiynfxE30wT4dLDRwLVSLmmlutIrAZUGxkN/ne23qTi7WR9LcD/wC7/omah8vzBEgz9vZd461lraTM5TI6ZoifES9lF+h8LXI0tc3wo8wcEeCskgbxEvddfaDHw/MfnfBjjPHI4o1ysJJMwkzlrt3gIIYjrrvrtpiTxHmsV9VBMIciICmY63Y/zDQW6A664xRmozSdI25QD7LvW06RETX+8FgBoCSLWbXc7aAX1OuGztLplNNAWC5UlBa+2qFQTfUgMRc+uF+ORI+8q6i2SmdREgHid2UEDNfRfPTp8Ckcwceq+Iy+IlgLlY0Gig+7fyucSBhEZLu6OokBkGwcIjUcfSKOVCFMgICkIp0/ERZco16HzwsRVqkGyWObOuug0226kaHTyxkNFmDZmCsik+I2vb8IFrliTjqaCeGxC5hl9oDVB66Gw/zxq0pbC7Jq0qZkuoYS1thv2Xalppqt1jjT7wA7C1xe/wATqfniT/seupXAaJo2sWBYLqNASCdDbQW6Yujs+p1h4ZFJYXZDK5G7Xub+ptb8hjpzJWQvRx1oQSFMkkPndioyjf2gcpGv5YMtyOKRH6KVGQiskiRkuyxNmUixKnfTW+nQY5SiqqA0rM8xBswLZmHQG1767aDD7xVIGmNQiy09zlMdOoYM2/iY3jzH+FFPnck4CzcOhlePu5S3eMy3NlmjceI5gujKf4tCD5YD4Zom7iPSrMkildtB9SGQ8xtEae8f9GJBe9r5mvppuDglyzxISKIWOa8jFEzGNgW/gk1W5v7Li2u4x1mdYY6TvPGqPUIdL9V1t5a/rhi5E4DQTQVEkqrpM6qcxXwkAjYi2h3wpp9fHZMcKZz3QTiccTSU8QUiQZ+9GTu2OgKsbXU3AvmUkH0vjThHHKmER5G7wO5jEbXOt7aHfXHLmbgEKzxCkqe9NzZQwPd21AzDS3p6Y6cNjt9kF9Vq9T5nPfFX/iAVmD0FOVFzhTyEw1SGJrlGWQApcaML+zcYziPZrSTFZIPujuAAGjPvU9DtoRgbNGVlaCWJWUySnI7FMyySKwKbK2gtoc2p+ApIJKf7XJTSvGsLsVj9pCvfCMCx23Hy6YLm7cqMfuwU10kUdIwNRw6HKP8Ai06ZwR5lD4h8L4ZIOduGhQVnhUHpax9xFrg9LYTqPnp4yPtkZS28ieJT6+Y92CvEeF8ProzIchNv6SM2Ye+3X3g7HAZLYyFHRUeUU4vztD3EvciSVyhCKsUlmYggfhA39cJ1JJIIlAp6glFAJKZdl/mYaX/XEKq4Q0UmZamSriQ2aEzPHILa2B2JA9174IxcR4O1llhlSUaZJmfz88+Vjrv5YrJEJlaOUwZCU+OctVEsxkCKga3tvGpGnWzHp1OuJvA4TT088LzUw71oyD9oHhKOGuAoN72F9thg/UcZ4YgYw0EUhQa3Avf0Nmvp5eXxx34XxGpqY1FPQQ05NiJMilcuzDUaMN7HcfLDGsLRttKc9rjupdjzqSB9/SjTQKssh29LYX+J89inkmnGWSdkSONu7ZQmrFjlbU2NiOhJ9MWF/sGeRSJJe7/hCXUi411VgG9xHU4Q+a+VoVqWLXlcRL3jWy5pCSbkCwuVAJtta/XFHVGNzspjblO1uFX0/M1S8mczzFyd87D9CP2xOpeaqgRukrvIjm5Bbr53tmv7juBvg0OHpLSSfdCNlubhbXsNDfW+2tjhUpaJ5pESJC7tso69f0/TFopupfsqSwGOvdWx2bESRNL30shzZSslvAbA2BvrcddPdhvm4ehbOQLgaMRtp5/XXCx2c8uvS07GYZXkIbKfwgDS/rrf5Y+9pPH+5oXCuO8lIjFjsG9o77AAj4jArc6grXtZaVeeONUxIeHLdRb2bZ7i4bbVF1OY+1msNr4iTVMchpYw+ZxIrAEkoADdi7ZbsToBZbD1wtcQSOWFWJHegPqGvfKyqgt08IOn5404VUBY7gky2sNDpbRQNPO2OlDpIXSOa7ssk0szI2ub/l2XpunuyKWBUkai97eePNPOvK9TSVLCZs+csyOrZswv11uD6HHozl1WWkp1JYt3agl73Jt1vrfHnXnrmGslqmWqHdNGWVVy2sL+7X34y4tXHCMdmfH60TRUsS2hbMTlS1rg/eM1tbEdfK2LQ/2XXZUtV5ivtXUeI3/q66adNsKXZh2mJamoDG18uUSX0LamxG9raX9MWm7jceV8EqDlITcjy5JoSFeNxfMd8xHh13FvMW39+K9SjeVz9sZ0FOAgXKcq5dwTbTofX5YfJu0Co7gysaZA0hiAUO0gINi2QHYDxW/xthX4PxBy9Q92qYw15JLHvLHQOV3y6WPl8hjNI0hlMWsOLpA6VSo+XoHT2VObVWG4vsR+WC/KnAxLBLnl7tWmyOgUJnREuwC6+Mk3vvYG2FGXjaxzIsMwWFiC2ZSyx3OthvtrbDXyjzNTJFJTECV5JWeOSQZUlJNr7NkNxYaWJ6jbCtNG8G3cJmpexwpg45pAee1jWGmFOrRxzJ38kYYsAfZUne1hcdBibwuSnQrCi3IAucpIJtfVtr+/Eji3DsyQosBWdwwkhUKrmIHvEZrHKWAFjoMxbbGi1UMaLMkftABrWUgX1vcjYjXrhervApX0dZN5UDiscAqYpcoYglXWxsxKtlPkbEb/AOGOE9N3kUoDWtE7X/qqTb4/vj5xfmOICELGP6XPluNhc6hdBmvtcnA+bmcBZlVD94uU+l2v+g9N8La1x232Xb000ccUnkq4OTqmKPh9ErOAJI1VQx9okEkC/wAdMKXHY27mhplTvFjrJYygNs2TM0a36eE4A8K53nFFDSmjjlXKEjD5iX8tPOxuLbDW+mBHEOIVcQemeBQzyrMg1ZkYWAC3YkAjTxXx143BpBPZeRkBfYHdM9TBJUv9njkVY3PePGhISE/ivmsRYb+p88DqyGjSogSJVaFWCO4zZ5yxytICDoEPs+djgFxCuryvdupRX/AqhAx8jb2j6EnHMS1MLxt3AFpEOXKSrMPZ67+gOG6rWNmpreP3S9PpXRWXcp25n5XloGjkv3tMjsc1hnQvYHN57CxH5YV6irhjk76JA6lrMjIcpO/hvpe2tj/libzTzZPNB3TxFbOGa+YEkdLH3366j34XoeLAU/dEHMZc3mAuTL89/hjIYwXWtIkIbSY+IczQSGnZVKd212AUADS3Q66j9cacMlD9yVNga0W+JBBxF5SykyMwJUL0F7+Y+PlgtPQwtQCqhuskEygj0zkKWXztl1064SGjfQ7J5cRHZ72rfqeBLKpSQK69Qy3GKqSmyRcRjTRY84A30WoSw/TfDmOXZJYw8tdI1wDkhtGpv6i7EfHCEsKxrXxrcKglAF77SxWud74dJ2SI+6kcyr/urkm/s/8AUv18MPHFey+lmGeK9NKRfNH7JP8AMh0PwthF48g+yub3OUdfUemuuLmoYbKDfcDGbSC2n6rVrfxivCqSaQ0MopqlFqQ40MDtnsN8yA+0N7nXTTbBng9Jw2pXLGEe/tJIWv8AEE336414VRIOKRyBVD/a6sFupAjQqPgSbe/Ein4BQTxSmd4o5BUTWkEio4HetbW+o94Iw90XhZmyeV9TlFqYlqGbuTe5ikHeRn5+JfgTtjpW881VKoE9CNNDKjkx289ELL7jhb4lzO3D2AWuhrYwbZb/AHqjfcXB+fwwf4L2g0s4AJKMR7LC1/d0P57Ypuc3lM2tcuf/AHjSSf0bUt97L3shA+AAwv8AEKeaonMzGVn8P9HTEDTQHxsOltzhrruUqab7xLwynaSE5T8baHpuBvhR49xiupLolTDNb+Qd58QdDp5G+Fnc/Fpo2szSl/7IqmHs1RHW5hQfv6+ePlFyKyWZIQr29pqlri+/sIMKZ524hN4RUZWJsEACsdL6eH4bjXDPQckcVqo0aSraNTqQzMCB6gAa+/FmwVwVR2ovkIjHyq7Hx/Zgx1yt3kh/55LHY4j8V5NgKXnnijVfFeONE0t65mOh2xKg7Fb27ytkJ20U/u/7YIwdidGts8k7f2lH6Li4iINgpZmsUQl6B6GniyislKqdkYDU638KhiPjgfHVcGzDR2zdT3lh79f2OH+Hsi4ev/Ddunikb9sT6fs6oE2pkPle5/U4uGG7sqpkvwspeY4oqIOquVjjUqMpuQR4QL+fkdsUZz12gPXyqxj7sRgqozXO/W66e7Hpfuxa2lhjzj2ncUo5a0tToBa4kKeEFwTc7WJ8yPzw0JRpMfY7VUBsrIorbtlY3uVtc5fw33GmtsWpxd27qTLbNkbLv5aa+mKT5L5EleFKyEhpM1gmbLlFiCfP3WPUHDNxXlfifdL9/wCFQWb70+EWuQdr9ddfyGDdFCrQOI09RneRxFMs7i7SEBg5vc2Glr20GvpbBKo7zh9aJY1XKFFytsjQ6K9hmuSBkPU3v0OK9npGRzE7C7blWDKbnTVSQfP44Kx8O7moVagP3auUcxm5vlBA103A6+eLY/FWePqnv3uBb2Av6BdeKcYjV5sgRkdyEIAvZZu8HrqDbW2gA6aQ+Ju0kjmNSBK7Mq5blhnZha3sgA6200v1vgvzHybHTyxOhZqV3VSxsSjHKWUkaE2PTTQjpho5a4SlOOJCFUqnSyrmYBe7dSzdbb3BAIvkG2BV8hJDi3IKBpQVCQ/axI32mEgkd7mYwAW0XcBd9SSRf4iuYOKTVeaRQAvhMmQHLc6LIeisx0sN9cWFHwGSSnZ1mLhVz5IwiwkaZ4hazEFdjcC4HXAyq4bQQoqQmWINl7+OU2LRzXEZ10zRkBh5D44eQHt2VlIB2HcClpeWUipIK/Ms0akCWFdCmYkC5vffzsdRjvX0oWLNlCgw3BH4hY2J9T+2CHGuByUfDJVe3eG8cqg7oZM0Mn94EC9vbt0wM4lSMlFIuUG0SMWH4V0G/kb2OOXqGUWgL03wmX/jkLqwE1PzAiQUFKlvtHdR3a9jGGQCwPQuNCRqB6kYG0HHhK5p5RHHFKQsZjS+Wa91kZyczeKw1uGDHbCZwdRM95HN84Ba+oFlW/wFx7sTZ41DNGpZkDFVaxF7fi02vvj0kOiY+LPcLx82pc2THYph4pTtPC8RGSaNrMt9nX9juD5G+Bhr540pnaVJA1pBoR4kf2HOmo0PxHvxy4dzEhQd8s2YLkSaFvvH1ORZM11YDUBtxbEGKVnaISoAi92mUdVDWYkrbUqbX30xx4/h7o9xd2yF05df1NtcnBVscK49FWQyEqFYEd7G9vDvvfdf5v0whc5cNpqmpAogtxGO9I0W97DUdbb+4Y15p5Uekqo4u8LQuGKMDZzGDrG3mL29NemwJUvAaeRppI3+zCNfuwrWY6aD1Fx674zSS7TTeV0dNoTLH1Dx+6VYuAd1L3fegMLMp1APuN9wfyxIjnlWOYsjmnmZY+8NwoyyB2tpY3sfdf4Y68PpZ8/2lFEwW4YTEN3q7EZbadbHe5GLn5crKWqpAIEUwEZTERovmrA9Rf46HrgReqzeUnUtMZ2kKqOH1tZR+KC00Ju2S4tb+XW408r4ErzFf7Y0sbq06yEAKbAsyNbWxsLb4sLjfZ7JAxl4ebru1Ox8J/qHofQ/Pphej4gJkq1ylHSkmDo4sVIyHy9PLocC5AdrhY8qtRubuaaPhQONcWhekcKwzZQLbG4ymxG+3p0OLWl58ooUUSVCZso8IuW28hc4q3jFDH9iZu7UHIpuAL301/Xrhz4TwCj7qN4kQrYMGXrpr++nSxwmB4a00O6fqIy57bPZVJWz/aKmdw5IMrMiOWGYMT5bG1h8sS6GWkAtJH3bebLmUn0bXT4YZ15UgkSaQI4YPIcykjLlGYX366X0wLqeTp4bBclUrEDIpIdWK5stiLHTFi7eLXTiYYDVC/NWhPFOMxKMqwKynroB+Qv+mBP24qBYLkbURsQ4/XMh+V8FV4dFmKAtBINDHIPyKt+xviQh7q3eQLYfjRbj4i1xgB4ZwMpj4JJzbnCvYf1/KgwcaqUIHfPErbK7EoQdxm139fPfBzgk0MbBqwNck5XNmQ33swuG6b2xsauF0AJQr62wImaOG5gqAl/aQnOjW81sR163xBJvwRSVP8NEfqY4FWZHQUtRGFZI2QbAW08rHfbTfyx2i4NVU2tFUkqP+BUeNSP5W9oYqzhXHVVrjNTP/HH4oz6lDt/ZOnliwn4zWUag1UBaL/xovEhHQkbj3HBG9nGVzJGNP4hSYqXtAEZC10ElMds/txHXo6i4+OGqkr45kDROrqdmQgj8tMJ/DOZIahfDIri1iDr8x/l0wLq+DQI+emlalmY6dydCfJk9k4c2cHkLM+AjIKssrj6BitV7Qqmky/akWdG0V4/BJprrG2/wtho4Rz5R1A8MyqwFyr3Vh8DqfhfDxRyFnIIwUxBvP88eau0rlaKkrGSFiUbx2Y+zc+yPMDpfpbF9vzIjlljR2IBsSpVCbXtmIsOmvrjzZzfwieCpYTklnJYEtckE9bHfBwplP3ZLyRUrLHWs4WBkawD3L38IDL0F9bn+HFv1sbd1JlALZTYHYm2g93pik+yride1RHGmdqRAQ3h8CixI1t7Rbpe5ucXRPMVjd7XygmwOug2236Ys3nCBruqJqKBKgskUsa2cZRKVQgNcqQSd1clT6AYKIlLXidk7yOoRHmKnVCyAF8trbm/wxF4lErx50hW0MreO/wB5L0fQeEKpuR7h63G8PqPs0kFRECYwXGSRtCrZgVNrnUaHFRRcbH5+Ct5eS0Bho8AeQm9+JGHvImssE6ERxOLgHKXEmv4jdWDWAN7GxW4Gcg8wFHmeQs8Qpws2VQp3yqBYDYm19TYnyxGgr43pozVAyoh7pHjOsSZtAVO+YAgG40J6gY+cJrGkkqRSwkCTLEhIBdQVYWBtbMVJ1/lvcnXDN5JA7ePKw7drTjPnwmeLiDwUEmRBGJ5HijTr/RlFF77CwNxvt1wVWghrYTBMBHWIiws+TQmJ8xC65SNOmtm+GIXPtPFHRrEEbvi0bRlTe0uisBbrlUkgeh3OB/F6k1kojpJbFmLMjFo5FdomEhI3INhoDubeuLukJNkJLWACgovMxWSllinnjWoozYeMkzIVzZfWxPlpb1ws1nMCvSqgBL5SpN9xYED4G5wQoeTY5qepLGRKiKMSkMPCbXzfzE3DL5A4ERyLLTpFTxlpzfNYbKFuem+h18sZdTZcL5XW+Gv2MfRoUhFHXsqWCggtqT7tsTTTTrlJQr+IAAD4kb29+J3FuEGhGSRWaOdUeOQWA1XxAjzHv6euOvAamZRJkuqsuWYAXv5X00Bve4PUY7mnDntaA78l56YhpJpBuH10yALGovHIXByi4PvPla49cd6jitQUWNy2VLhbjQXbMbW8zibSM8c14pDH3nhPQZjbc+RtrbyxNreHvFMYyymzA5o287G6nzHn54d8uaI3G8pJmFg0Fy4pz5UTTQTzRLaNfCMrAMCwud9bkW+YwSpec6eV5ZKhCHkU5QNAG0AOhvbHObhP2aSlEr3geJjExW9mJuY9+jD/AJtsd6zgiyKJnykscvtePQdR8N8eUnID6IXuvhscjoQWO9q/2onL/NCR/cyNYKSEc+V9L+XvwfjklpnNRRtYtrJHbMsg8wL+1131/VareWogqGMuH1LqwBUi9wV6j43xnCeNinYR3Z6dtA1xmVvxAa7X6G2muM+31bojlUnjdG2pxi8JzXtIqLi8tKL7hlZSPhnvgRx+vSsa80kZkXfIoQ2tqFcmzW/hYm97eHHStoa1ZSfssjRWuCYg5vb+UnQn3jECXiSIbyUcia2BMW9venlrb0xcvl72sQZB2r7ru0z0scRnXvKeVQIp1GhXoGQ+y1tx6dd8fFpZkYy0Ucyg6vdCsLDcklioHnfEFuMUkueJ1KXuLsCCOtxc+E3JxP4Y9RVEU4qe+guMwe6hrbKzAEnYeEdN7YjGjfdEeyj3kMrcD7+FGouYTMjqhKrmuy389NbaEaYaaWqV3Tubu7SByh8JACZCLnQnUkW8sI/DKpYOITCTLpMB4VIU2bWwtoLdDhhnqIHlGRlSyszmMEqCrG1hodRa/QXwCxzThd2KeOWJu80aOf77qbPw9JvuZB3id+wzMPFlC62e1xf0OAlVyrPF3Zp2zq6qRHIbboWNm0AtY74+TczGnuqr3mW5A88yWDE67rr8MfI+bqqpiWMIihQVQnTRkyWFzbbrizRY9SXK8Nf/AMWfolru1FRUlo1bKubKbW6XtuPjiSJ2VQ2SCMEX6k/IDAw0siyzo3hYIcwPkANNPhiXLQfcq7EkAKTbfLpe1/TEeADRQ07nuYSB5Pjutp+Iu0cqsAQVGVgMq3N/PfFvUUFVO0LyPlhIWyDKRa2oOpuTtubXB8xhK4RxRkURR00cxBzDMpYk2F+ttgPlh85f4rWPMqzUwjisSWCkWsNLHMRv+uOrHoZGx7zQvK83rte2SXZkkEi1pxLstppmLgtE51DpYHN1J6H3WGF6flquoTcRrVxi/iTSQX3JU7/C+CvGO00rKVgRWVdMzX8VtyLEaeuD/KnNy1ispXJIouV3BG11/wAPXBl+HyBm9wwsceuZu2tKrXiHMENVPTr3b+AtmQjUEgaEaaC17364e6ngVPUoBJEji2jDRh7mHiH+WJ3DuY456qWAQ2ZL3c2N8pt79cA+f5noo+9gNmlcIq7+I3JNtvh64wywSREAhbYp45Qcp04dRiOCOIEkKoALEkkep6+/HmrtA+2Csk+1qytchLiwyBjly7Ar6649F8nSuaGnMly/djNffNcg39cUTz52hmrqP6PIsZZVBN+u+2h06Y0BIPKH8qV0sxipIl8VyVa58VhmAPkNN74eoOSK0OWztG1vETKSCMtrHr8Tt79cZ2Vcb4eFiiWMLWZWBcpYsLliob3fkLYtKSnup01I0t0+eIbQbRKoFeW5WeSDOtlIYWa4Obr621+IwLj4BJkkYMfu2KlV1IIItceRv7W2hw/0XKNXFVhzE+R0ZT1sVO5te1+nnrgTxPlKdKmZmjlCNZlKqSCSNdvI62xljkpx33Xsuq7TguDI6J4ycccofw7gMzEQuEDtKBqPEG9mxO2XUm2XDzByzNRSOY1+0rcd9l8LqSrkSR22KqbWGpze7HCqramOCCaOESVEbWmNgZLZvCCouVLLfUjNpa+D3EqeWq4dUsiSRTSEOim6sCix7dfwkD1xoDiZC4n6fRJ1IaImtYKHfN5UUcNP2hJqWXvnIJ753VlNwAxdABksLWyi7Wt6jTmtoqlY1kVC62zSJoS+1lb2rb6edvLCUvBuJRwqwWXMwygZWzoovcZiBlB2sDc6YDNyvWaA085W9/Zbr5evrg6i3gBhpYtORG4l4tWHHVT92IVmXJlZSJIw2YMLWJBB0vfXrjflzgaUtLIkKEzMp72Ui99CSq6aX2G+9ze1sLFDxxI07uUSxsPZz+Jj5agW3uLWxEk52qPs8sMaPeUKruAfw3UkDpnXLfrocY4uqXU88LbKYQy4xyt+P8chlKQRogRF8bMSzOw2UMxJyrpoDYkdRbA9KqWJXdCyxSeGSwOV1GxvsSOtumBEXDJke7xOllNgykX6aXAvjeo+0EZfFl6LfQX3021649PpXhsQx3Xnp2bpOUVkiDqQTvsfI9D5440sTd0ZrMEUgM24VjsNR1IJttbAtaWp0VRI1tgqk/pjaWnq1BjYSqL5yhuBcjcjztbcYfJrLOG5SY9NQycJ4qeJx1U6wy3EEOZ7qL3Moz6D0uR8TjlDQvkaRZF7pGAyH2utsvkPPAjgy1cZ7z7K0yFFADI1rC9rZPLG0HEyAxlR0OmXyPmLnaw/XHkdS0mQkL6B8MnhZC1jjRx+6N1tJUSGNppCBKAEayiyjT1sBe/Q4GxcoF5ZoqezyRguATpMmaxAv+MG5B8iNQdSQpZUlpy+djIHyrHa/h3J9B/hibwymkhmpZ40lZg7LIuRrZGA1vbrbCoyWuytOsZFND6SLHCl8kc8GBe6mzmBfCS2slOdrN1aPya118vJzi4bCLpkjdHBeGRgJBY6stydbbjXVTvoTiBzlyQJz9op7R1K+nhkH8L9Pj8/Ra4LHWxRMBTyCO9zCRqjg3DwkmxF90NgRcdcb7INOXky0HI5RjiVJTzQNEEpkkOiyCOFrWN7BEldibaXHn0tiZHyTTxpFLlEmVAJSq5e8W3tZR1Xf1AI8rSaLlgyASTMFdgCyrGpCkgXUFw9gNtAMGW4PZf/ALic/wBsD9FAA9wGL4CVlUVHSJ9tqwgBRZTk1v8AiPXqLYKcPNLUkkoIlZCpy5jZr3zEXv7/AEx85l5Pmp6uU0aOyEg5GBYHQHQ9db9b4H0nK0rXYQVFPJ6I1j+Vj+WOe/8AESvV6bZ0WMcBdfv4PH6po4bw6EGZ0VNbrAGW/iQZs2u1gOvVsLXFmtDIwOo6jHZKauhYE08kljo8aMCPeLY34hwiZ4XtDLcrt3bX+VsJddhdGJ0TWv2nNJecWqZx/wCUf+kYK0EYaBAwuCgB+WOb8AqPtDv3EhUxEXyNa9rW2xrSyyRxojU891AU+Dr5an1xZ7S4CvZK080cTnbzjP7o5F2ezBUkjchZdSpW+W50sb21Gtjp6noR4RVTU81RTI5dAko9LqhIYeR0scKVLxXiChyolsx1sSup6EDS9vyw29nvAal5HeRXiUx2uRa+Ygkg6303BsdRj00GoZHEWufuxgeF4PXRPll3Bgbkmx3RLsxSO0zNlzrl1O4Wxvb44j8O4nBFxqQK6qtmvbYeC7bba3xzreySYSXhlDLe4zEqw1vuotp5j0xOTspZYiyT5am4YNlzC4NwNfFvY3Hyw2advqkDvxDhYo4nelhHGbSjJzVknqZIWt3pZc3UAvfT10/PDPzHwh1o4Y2Z5QSHzFi1pNCALn2QL9R+eF2LlStR5Ip6Yl3A7uZBmS97m5GwYenyw7cOSrWlEE0SvYZVYXuADcE38v2xj+JaqN8O1hzjt7Lb8P0z2S7nDH1RfhnHZBEhaIhRHcMLG9hqbA216DffFDdoXG4p6x3iKkfiZUyXbY30uxFhduv5n0RyvAwplDaG7aEbeI6YoLtR5bjpa9lgByuM5W4IUkm4Gns32B1GMMZtgWmUBryPdMfY/wAHo2H2l3vUxkgKzABb6ZgNzobeQxcUVSrDRh8xjylwTipppklXdT+oII+WCtVza32lXhJSPqh21N3B8/fphmErK9K1fFI47Z5EUHzYC/zOB3E+OxPFJEk6CV0YJrqDlNj4dd+uKB5t5mSQoKdmsPaNivW4Fvfck471PM8IpVKsTUka+G2Vri7X6iw28ziUpasJeZQtHPGZhLIznLIt0Yjw2FitwxAJ08zsDgXxPjNdU01PHEWVwd0JzPa48RNtjbfQ6HphY5a5zhSJhVRrK2Ykn8RFtBtYm+l+g/OVyj2nyRVLd6b07ZrRhQMnVQLD4a3wcoKyuWqCv1aZxkaDIFZiWVwTZiLWv5tva3rhfquVeKTM8Ek10CoBJmYJ4Ra/mWN9dN/hhb4r2uzGvWSFytMpUZCNx+Inrve3uGJ3PXa4ZBEKGR0tdnNt9so1+P5YFe6l+yLcI7JJEdTM0bqDdlzEjS9h7Nzc2O4tY+1hiHJTGUlVREEudWV2VsvdZcpUACwYBva8/XC3WdrH/wBMzJIBVFFG1/ETYna2wJ9DiNyR2sExvHVyeJfErkWuttQbDe+2m2BtR3KwuXOCSwx5ZyjHS3iZytlAbVxezEFrdCcHI6FCNlv52xSfKXazL9rk+1SL3DXsNBkN/Dbz+OPnHu1+da8NTuDTIVGWwIf+LX5gW8sWz5Q/JXhHSKosFAHpj53S31tiqO0DtTljSD7I6oXuzXAYgC1vTX9sbcU7Wf8A6arq6rVMgsN9b2awPkLnXAyjatYLr5D0xE4jwuKVSrxhwd7jX579Nx5DFX8k9qx+zSGslXOjeA2ALC3pYE3+eIvZ92m1M9aY52DJIGKgADKRqAuovp0vgbVNycqjswprfcl426Ete2vwP5/PB/l7gv2eFIy7OVv4iTqLkj8sVXzP2ozw8SCqfuI2UMpX2wbZjfrbWxGmmDPaR2hSwwwSUcsdnvm1VjtcddjrribQjuKYeZuFVplMkEjhNPCjWbTfQ+HfA6n5orIZAk0bsl7MzR2IuQLswsvXoP0xy4p2m24X30bxioManLe4BNg3xFzp6Ygck9qMklPI9SULRHU7XXLcXHn0uBiUULCbF5udc2enawNrqb9Lk3IA0IIOvQeeC8nMUKjMWNtrgX923TFW8l9rU09S0VSqMjgmMBbZTf2fUWudfLGvFu0qU8RSGOKMwFkUrlF3zEXNxsRf8sFS1ZlTznTRsuYtdyQBluTb0GuJFHzNFMoKBzcXF1te/lf9sVt2kc5fYZokpFiEhBMhK3O9gpvqL6nHfiXanGnDxNBGi1DgC3QMdW8r23wKRtOdRzYQwUQsCb2BN9j6C1yNveMZHx2pkQNHBlOYgiQ29LixPv1thR5G7WEkhb7UY1mVjZtFDC1x8enwGIXJ3bG8tTIKsxpGQSlhYg30AOt8TaVNyJcZ4FxaedmEkixA3ssirpcWCgH2rZr5tLjfbGtHyHW3sXYXZTmaQEZdNLDXOCSSwIFrgbiwbi3bjItZ9yEemBAPhOZhYZiCdreVumOXGO3F8qimSzXOYyC4t+EAX3+Pzwdp8obk60nAK6NQpJYAeHJIq5WsoLN4fELZrDU3PrcTBwqv+zKomHfrIWZybq692bLboM1lt6ZsCKntbiPDTPE0ZqQgJhY6hjYNpuwF76dBgVy926IYP96jtKCdVBCkbg9beR/LEpQuTxxKhq3hiCk51UhsspUs3dgK5YDYPclOum+2BK8C4lml+9DBswF5T+JGXMPDZQhKkLYbelyp8sdupaZ1rEVYz7BQeyegNzqPXHWft5tVoqRA09wGYk5tdyOlh67+mJRQseFYHBuFVS1LyzyLkZSqxqzEC2SzagAXysbdCdzg+yD1xVvNnbQIVQU0auzHUs2gtuLDW/rghUdqv+4ipjiDuVuUL+yeoNtdPdtiUjYVghRb0x5t7QOTpqSqZSzyq5Lo4uTYnZgdQw69DuMNnDe3dmDd/GqWU2ygkE9N2Fvd6b+VY8X5iqKqTvJZWdvU6AeQHQYlKWhQxt0+OMxmIotBv9euM+vzxmMxFFnTG6/XzxmMxAisbr78fW3xmMwFFg6fHHxtvh+2MxmL91ULGxtT9fhj7jMBWUvifT68sRpPa+OMxmIqhcz++NqP2sZjMEKdl0rN1/qj9McV3P11GMxmJ5UXWf2F+P6DHA+z9emMxmJ3U7Ltw/8ApF+umN4P6X+3++MxmIFO6Lc3/wD3j/1h+2BS+wn9b9hjMZiHkqLh+E/XljRsZjMQKLMfMfMZiqK+46PsMZjMEoBaDG8m5xmMxFO6wft++CkX9DN7j/1LjMZgqFC5Ov1546Rbn3D98ZjMUKsv/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nigeria stamp.jpg"/>
          <p:cNvPicPr>
            <a:picLocks noChangeAspect="1"/>
          </p:cNvPicPr>
          <p:nvPr/>
        </p:nvPicPr>
        <p:blipFill>
          <a:blip r:embed="rId3" cstate="print"/>
          <a:stretch>
            <a:fillRect/>
          </a:stretch>
        </p:blipFill>
        <p:spPr>
          <a:xfrm>
            <a:off x="9405793" y="1860084"/>
            <a:ext cx="2171700" cy="1348740"/>
          </a:xfrm>
          <a:prstGeom prst="rect">
            <a:avLst/>
          </a:prstGeom>
        </p:spPr>
      </p:pic>
      <p:pic>
        <p:nvPicPr>
          <p:cNvPr id="7" name="Picture 6" descr="egypt post office.jpg"/>
          <p:cNvPicPr>
            <a:picLocks noChangeAspect="1"/>
          </p:cNvPicPr>
          <p:nvPr/>
        </p:nvPicPr>
        <p:blipFill>
          <a:blip r:embed="rId4" cstate="print"/>
          <a:stretch>
            <a:fillRect/>
          </a:stretch>
        </p:blipFill>
        <p:spPr>
          <a:xfrm>
            <a:off x="7948448" y="3239051"/>
            <a:ext cx="2110740" cy="1386840"/>
          </a:xfrm>
          <a:prstGeom prst="rect">
            <a:avLst/>
          </a:prstGeom>
        </p:spPr>
      </p:pic>
      <p:pic>
        <p:nvPicPr>
          <p:cNvPr id="13" name="Picture 12" descr="russia post office.jpg"/>
          <p:cNvPicPr>
            <a:picLocks noChangeAspect="1"/>
          </p:cNvPicPr>
          <p:nvPr/>
        </p:nvPicPr>
        <p:blipFill>
          <a:blip r:embed="rId5" cstate="print"/>
          <a:stretch>
            <a:fillRect/>
          </a:stretch>
        </p:blipFill>
        <p:spPr>
          <a:xfrm>
            <a:off x="8416161" y="4907533"/>
            <a:ext cx="2819399" cy="1712565"/>
          </a:xfrm>
          <a:prstGeom prst="rect">
            <a:avLst/>
          </a:prstGeom>
        </p:spPr>
      </p:pic>
      <p:sp>
        <p:nvSpPr>
          <p:cNvPr id="9" name="TextBox 8"/>
          <p:cNvSpPr txBox="1"/>
          <p:nvPr/>
        </p:nvSpPr>
        <p:spPr>
          <a:xfrm>
            <a:off x="2514600" y="6324600"/>
            <a:ext cx="6096000" cy="369332"/>
          </a:xfrm>
          <a:prstGeom prst="rect">
            <a:avLst/>
          </a:prstGeom>
          <a:noFill/>
        </p:spPr>
        <p:txBody>
          <a:bodyPr wrap="square" rtlCol="0">
            <a:spAutoFit/>
          </a:bodyPr>
          <a:lstStyle/>
          <a:p>
            <a:r>
              <a:rPr lang="en-US" dirty="0"/>
              <a:t>Source:  Chong et al 2014 </a:t>
            </a:r>
          </a:p>
        </p:txBody>
      </p:sp>
      <p:sp>
        <p:nvSpPr>
          <p:cNvPr id="4" name="TextBox 3"/>
          <p:cNvSpPr txBox="1"/>
          <p:nvPr/>
        </p:nvSpPr>
        <p:spPr>
          <a:xfrm>
            <a:off x="958788" y="160339"/>
            <a:ext cx="9916358" cy="954107"/>
          </a:xfrm>
          <a:prstGeom prst="rect">
            <a:avLst/>
          </a:prstGeom>
          <a:noFill/>
        </p:spPr>
        <p:txBody>
          <a:bodyPr wrap="square" rtlCol="0">
            <a:spAutoFit/>
          </a:bodyPr>
          <a:lstStyle/>
          <a:p>
            <a:r>
              <a:rPr lang="en-US" sz="2800" dirty="0"/>
              <a:t>Does “policy” matter at all for outcomes?  An example where every country has the </a:t>
            </a:r>
            <a:r>
              <a:rPr lang="en-US" sz="2800" b="1" dirty="0"/>
              <a:t>same</a:t>
            </a:r>
            <a:r>
              <a:rPr lang="en-US" sz="2800" dirty="0"/>
              <a:t> policy produces 0 and 100 percent</a:t>
            </a:r>
          </a:p>
        </p:txBody>
      </p:sp>
    </p:spTree>
    <p:extLst>
      <p:ext uri="{BB962C8B-B14F-4D97-AF65-F5344CB8AC3E}">
        <p14:creationId xmlns:p14="http://schemas.microsoft.com/office/powerpoint/2010/main" val="228950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9F6E-CDCD-4A11-9BDF-DF784CBAE024}"/>
              </a:ext>
            </a:extLst>
          </p:cNvPr>
          <p:cNvSpPr>
            <a:spLocks noGrp="1"/>
          </p:cNvSpPr>
          <p:nvPr>
            <p:ph type="title"/>
          </p:nvPr>
        </p:nvSpPr>
        <p:spPr/>
        <p:txBody>
          <a:bodyPr>
            <a:noAutofit/>
          </a:bodyPr>
          <a:lstStyle/>
          <a:p>
            <a:r>
              <a:rPr lang="en-US" sz="2400" dirty="0"/>
              <a:t>Does “policy” or “capability” matter more (at the margin) for improving outcomes (e.g. health, schooling, tax collection, infrastructure, security, environmental quality)?  It depends—illustrated with an entirely hypothetical graph</a:t>
            </a:r>
          </a:p>
        </p:txBody>
      </p:sp>
      <p:sp>
        <p:nvSpPr>
          <p:cNvPr id="3" name="Text Placeholder 2">
            <a:extLst>
              <a:ext uri="{FF2B5EF4-FFF2-40B4-BE49-F238E27FC236}">
                <a16:creationId xmlns:a16="http://schemas.microsoft.com/office/drawing/2014/main" id="{C887BDC8-9C77-43E7-8CC4-8853594E4427}"/>
              </a:ext>
            </a:extLst>
          </p:cNvPr>
          <p:cNvSpPr>
            <a:spLocks noGrp="1"/>
          </p:cNvSpPr>
          <p:nvPr>
            <p:ph type="body" idx="1"/>
          </p:nvPr>
        </p:nvSpPr>
        <p:spPr/>
        <p:txBody>
          <a:bodyPr>
            <a:normAutofit fontScale="62500" lnSpcReduction="20000"/>
          </a:bodyPr>
          <a:lstStyle/>
          <a:p>
            <a:r>
              <a:rPr lang="en-US" dirty="0"/>
              <a:t>The “capability” view is that the range of what is possible to implement at low capability is quite narrow and increasing capability is the key to better outcomes (“how “ not “what”)</a:t>
            </a:r>
          </a:p>
        </p:txBody>
      </p:sp>
      <p:sp>
        <p:nvSpPr>
          <p:cNvPr id="5" name="Text Placeholder 4">
            <a:extLst>
              <a:ext uri="{FF2B5EF4-FFF2-40B4-BE49-F238E27FC236}">
                <a16:creationId xmlns:a16="http://schemas.microsoft.com/office/drawing/2014/main" id="{C56EA526-9C92-4FAC-8C36-64C417FD7473}"/>
              </a:ext>
            </a:extLst>
          </p:cNvPr>
          <p:cNvSpPr>
            <a:spLocks noGrp="1"/>
          </p:cNvSpPr>
          <p:nvPr>
            <p:ph type="body" sz="quarter" idx="3"/>
          </p:nvPr>
        </p:nvSpPr>
        <p:spPr>
          <a:xfrm>
            <a:off x="6172199" y="1946634"/>
            <a:ext cx="5693979" cy="823912"/>
          </a:xfrm>
        </p:spPr>
        <p:txBody>
          <a:bodyPr>
            <a:normAutofit fontScale="62500" lnSpcReduction="20000"/>
          </a:bodyPr>
          <a:lstStyle/>
          <a:p>
            <a:r>
              <a:rPr lang="en-US" sz="2600" dirty="0"/>
              <a:t>The “policy” view is that within the range of policies that could be implemented at existing capability much better outcomes could be achieved by choosing a more effective policy what not how)</a:t>
            </a:r>
          </a:p>
          <a:p>
            <a:endParaRPr lang="en-US" dirty="0"/>
          </a:p>
        </p:txBody>
      </p:sp>
      <p:graphicFrame>
        <p:nvGraphicFramePr>
          <p:cNvPr id="7" name="Content Placeholder 6">
            <a:extLst>
              <a:ext uri="{FF2B5EF4-FFF2-40B4-BE49-F238E27FC236}">
                <a16:creationId xmlns:a16="http://schemas.microsoft.com/office/drawing/2014/main" id="{E83135CD-7AF8-4FD4-AEAB-DC4FF80E5CAA}"/>
              </a:ext>
            </a:extLst>
          </p:cNvPr>
          <p:cNvGraphicFramePr>
            <a:graphicFrameLocks noGrp="1"/>
          </p:cNvGraphicFramePr>
          <p:nvPr>
            <p:ph sz="half" idx="2"/>
            <p:extLst>
              <p:ext uri="{D42A27DB-BD31-4B8C-83A1-F6EECF244321}">
                <p14:modId xmlns:p14="http://schemas.microsoft.com/office/powerpoint/2010/main" val="2761857186"/>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id="{E83135CD-7AF8-4FD4-AEAB-DC4FF80E5CAA}"/>
              </a:ext>
            </a:extLst>
          </p:cNvPr>
          <p:cNvGraphicFramePr>
            <a:graphicFrameLocks noGrp="1"/>
          </p:cNvGraphicFramePr>
          <p:nvPr>
            <p:ph sz="quarter" idx="4"/>
            <p:extLst>
              <p:ext uri="{D42A27DB-BD31-4B8C-83A1-F6EECF244321}">
                <p14:modId xmlns:p14="http://schemas.microsoft.com/office/powerpoint/2010/main" val="3978431237"/>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A651FEB0-09E2-43C7-99A5-8398AF8EBD8D}"/>
              </a:ext>
            </a:extLst>
          </p:cNvPr>
          <p:cNvSpPr/>
          <p:nvPr/>
        </p:nvSpPr>
        <p:spPr>
          <a:xfrm>
            <a:off x="7274207" y="2644877"/>
            <a:ext cx="2979174" cy="297917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6F94298-BBB9-47FE-B7A0-A114F345C1A0}"/>
              </a:ext>
            </a:extLst>
          </p:cNvPr>
          <p:cNvSpPr txBox="1"/>
          <p:nvPr/>
        </p:nvSpPr>
        <p:spPr>
          <a:xfrm>
            <a:off x="4187003" y="4347369"/>
            <a:ext cx="883190" cy="369332"/>
          </a:xfrm>
          <a:prstGeom prst="rect">
            <a:avLst/>
          </a:prstGeom>
          <a:noFill/>
        </p:spPr>
        <p:txBody>
          <a:bodyPr wrap="none" rtlCol="0">
            <a:spAutoFit/>
          </a:bodyPr>
          <a:lstStyle/>
          <a:p>
            <a:r>
              <a:rPr lang="en-US" dirty="0"/>
              <a:t>LATE(</a:t>
            </a:r>
            <a:r>
              <a:rPr lang="el-GR" dirty="0"/>
              <a:t>δ</a:t>
            </a:r>
            <a:r>
              <a:rPr lang="en-US" dirty="0"/>
              <a:t>)</a:t>
            </a:r>
          </a:p>
        </p:txBody>
      </p:sp>
      <p:sp>
        <p:nvSpPr>
          <p:cNvPr id="10" name="TextBox 9">
            <a:extLst>
              <a:ext uri="{FF2B5EF4-FFF2-40B4-BE49-F238E27FC236}">
                <a16:creationId xmlns:a16="http://schemas.microsoft.com/office/drawing/2014/main" id="{B7D5A75D-B850-40D4-909D-6B4483E33DF7}"/>
              </a:ext>
            </a:extLst>
          </p:cNvPr>
          <p:cNvSpPr txBox="1"/>
          <p:nvPr/>
        </p:nvSpPr>
        <p:spPr>
          <a:xfrm>
            <a:off x="9344790" y="4347369"/>
            <a:ext cx="883190" cy="369332"/>
          </a:xfrm>
          <a:prstGeom prst="rect">
            <a:avLst/>
          </a:prstGeom>
          <a:noFill/>
        </p:spPr>
        <p:txBody>
          <a:bodyPr wrap="none" rtlCol="0">
            <a:spAutoFit/>
          </a:bodyPr>
          <a:lstStyle/>
          <a:p>
            <a:r>
              <a:rPr lang="en-US" dirty="0"/>
              <a:t>LATE(</a:t>
            </a:r>
            <a:r>
              <a:rPr lang="el-GR" dirty="0"/>
              <a:t>δ</a:t>
            </a:r>
            <a:r>
              <a:rPr lang="en-US" dirty="0"/>
              <a:t>)</a:t>
            </a:r>
          </a:p>
        </p:txBody>
      </p:sp>
      <p:sp>
        <p:nvSpPr>
          <p:cNvPr id="6" name="Arrow: Right 5">
            <a:extLst>
              <a:ext uri="{FF2B5EF4-FFF2-40B4-BE49-F238E27FC236}">
                <a16:creationId xmlns:a16="http://schemas.microsoft.com/office/drawing/2014/main" id="{30DC5A3B-F49A-4ECE-A168-A1BF8668E39D}"/>
              </a:ext>
            </a:extLst>
          </p:cNvPr>
          <p:cNvSpPr/>
          <p:nvPr/>
        </p:nvSpPr>
        <p:spPr>
          <a:xfrm>
            <a:off x="1938619" y="517683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1756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96A43D-8B54-4774-99E6-B8DCC9C88884}"/>
              </a:ext>
            </a:extLst>
          </p:cNvPr>
          <p:cNvSpPr>
            <a:spLocks noGrp="1"/>
          </p:cNvSpPr>
          <p:nvPr>
            <p:ph type="title"/>
          </p:nvPr>
        </p:nvSpPr>
        <p:spPr>
          <a:xfrm>
            <a:off x="995855" y="2766218"/>
            <a:ext cx="10515600" cy="1325563"/>
          </a:xfrm>
        </p:spPr>
        <p:txBody>
          <a:bodyPr/>
          <a:lstStyle/>
          <a:p>
            <a:r>
              <a:rPr lang="en-US" dirty="0"/>
              <a:t>Do not:  Seek to adopt “best practice”</a:t>
            </a:r>
          </a:p>
        </p:txBody>
      </p:sp>
    </p:spTree>
    <p:extLst>
      <p:ext uri="{BB962C8B-B14F-4D97-AF65-F5344CB8AC3E}">
        <p14:creationId xmlns:p14="http://schemas.microsoft.com/office/powerpoint/2010/main" val="3306426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1380</TotalTime>
  <Words>3098</Words>
  <Application>Microsoft Office PowerPoint</Application>
  <PresentationFormat>Widescreen</PresentationFormat>
  <Paragraphs>251</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State Capability: Dos, Do nots, and Donuts</vt:lpstr>
      <vt:lpstr>Overview of the presentation, what I am saying (based on new research and ideas)---and how it is different from the RW (received wisdom)</vt:lpstr>
      <vt:lpstr>Do:  Focus on state capability</vt:lpstr>
      <vt:lpstr>PowerPoint Presentation</vt:lpstr>
      <vt:lpstr>National Development is a productive economy, a capable state, and a responsive government and I am not saying just “national development matters” I am saying that for many important wellbeing outcomes national development is all that matters (the rest is driven by these three factors)</vt:lpstr>
      <vt:lpstr>Economic growth more important that state capability for basics at low levels of income…but state capability matters for improving all outcomes at all levels of development</vt:lpstr>
      <vt:lpstr>PowerPoint Presentation</vt:lpstr>
      <vt:lpstr>Does “policy” or “capability” matter more (at the margin) for improving outcomes (e.g. health, schooling, tax collection, infrastructure, security, environmental quality)?  It depends—illustrated with an entirely hypothetical graph</vt:lpstr>
      <vt:lpstr>Do not:  Seek to adopt “best practice”</vt:lpstr>
      <vt:lpstr>The “best practice” fantasy and fallacy is to choose as a policy something that is very far from existing capability</vt:lpstr>
      <vt:lpstr>Some empirical research on one specific indicator (time to get a construction permit) allows a comparison across countries of the “de jure” and “de facto” times</vt:lpstr>
      <vt:lpstr>PowerPoint Presentation</vt:lpstr>
      <vt:lpstr>Sudan:  DB (de jure) is 270 days but 93.5 percent (of 108) firms report taking less than 15 days</vt:lpstr>
      <vt:lpstr>PowerPoint Presentation</vt:lpstr>
      <vt:lpstr>What are the “facts” is an interplay between the organizational/institutional pressures on agents to declare the fact facts to be the juridically relevant administrative fact versus pressures on agents in the implementation chain to declare favorable facts</vt:lpstr>
      <vt:lpstr>Two dimensions of organizational (“army”) capability:  in “theory” (on the parade ground) and in “practice” (when the other side is trying to kill you)</vt:lpstr>
      <vt:lpstr> Driver’s licenses in Delhi:  What is the “policy” for getting a driver’s license?</vt:lpstr>
      <vt:lpstr>Firms provided third-party environmental audits were complete fiction:  even when reality was better</vt:lpstr>
      <vt:lpstr>Massive cheating on routine (non-high-stakes) learning assessment is the norm</vt:lpstr>
      <vt:lpstr>PowerPoint Presentation</vt:lpstr>
      <vt:lpstr>Again, there are two completely different views of the dynamics between “policy” and the actual practices of organizations:  ‘Big jump” and “narrow corridor”</vt:lpstr>
      <vt:lpstr>Simple, uniform, convergence dynamics (linear in discrepancy) suggests “big jump”—make the law/policy the best you can when you can and practice catches up to policy </vt:lpstr>
      <vt:lpstr> “Narrow Corridor” dynamics—the “off equilibrium” equations of motion are not constant over the space  </vt:lpstr>
      <vt:lpstr>PowerPoint Presentation</vt:lpstr>
      <vt:lpstr>The inexorable trap dynamics of  “good” law, low capability for implementation, crappy outcome”</vt:lpstr>
      <vt:lpstr>    The dos and do nots of donuts:  Once organizations are in low capability trap dynamics (are hollow in the middle, like a donut) then many initiatives that “work” for other organizations will be a waste of time and take time and attention into unproductive “isomorphic mimicry”  </vt:lpstr>
      <vt:lpstr>Effective organizations are effective from a “core” outward:  The core is a combination of: (a) and overriding and shared purpose and (b) a set of technical practices believed by those in the organization to advance that purpose</vt:lpstr>
      <vt:lpstr>Organizations can lose their core and become a donut in two ways  </vt:lpstr>
      <vt:lpstr>If an organization is a “donut” it becomes susceptible to “hijack” from inside or outside or both (e.g. used for other purposes—like channel rents to insiders or outsiders via corruption or just non-feasance (e.g. not showing up, indifference) of workers)  </vt:lpstr>
      <vt:lpstr>Do nots about donuts:  “technical” fixes from the service functions from the outside that are “best practice” and attempt to drive organizations to “compliance” cannot fix an organization</vt:lpstr>
      <vt:lpstr>“Outside in” organizational “reform” very often just produces the camouflage of isomorphic mimicry</vt:lpstr>
      <vt:lpstr>“Deal with the Devil” (biometrics for attendance in Karnataka India) in primary health clinics</vt:lpstr>
      <vt:lpstr>First pithy metaphor:  You cannot beat a turtle to move</vt:lpstr>
      <vt:lpstr>You don’t make Pinnochio from puppet into real boy by adding more strings…</vt:lpstr>
      <vt:lpstr>Do of Donuts:  Four Principles of PDIA (Problem-Driven Iterative Adaptation)</vt:lpstr>
      <vt:lpstr>Dos, Do nots and Dos and Do nots of Donuts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Capability: Dos, Do nots, and Donuts</dc:title>
  <dc:creator>Lant Pritchett</dc:creator>
  <cp:lastModifiedBy>Lant Pritchett</cp:lastModifiedBy>
  <cp:revision>13</cp:revision>
  <dcterms:created xsi:type="dcterms:W3CDTF">2021-03-31T16:01:44Z</dcterms:created>
  <dcterms:modified xsi:type="dcterms:W3CDTF">2021-04-24T08:15:36Z</dcterms:modified>
</cp:coreProperties>
</file>