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9" r:id="rId4"/>
    <p:sldId id="258" r:id="rId5"/>
    <p:sldId id="260" r:id="rId6"/>
    <p:sldId id="261" r:id="rId7"/>
    <p:sldId id="364" r:id="rId8"/>
    <p:sldId id="370" r:id="rId9"/>
    <p:sldId id="367" r:id="rId10"/>
    <p:sldId id="369" r:id="rId11"/>
    <p:sldId id="264" r:id="rId12"/>
    <p:sldId id="280" r:id="rId13"/>
    <p:sldId id="281" r:id="rId14"/>
    <p:sldId id="379" r:id="rId15"/>
    <p:sldId id="373" r:id="rId16"/>
    <p:sldId id="282" r:id="rId17"/>
    <p:sldId id="295" r:id="rId18"/>
    <p:sldId id="271" r:id="rId19"/>
    <p:sldId id="272" r:id="rId20"/>
    <p:sldId id="310" r:id="rId21"/>
    <p:sldId id="286" r:id="rId22"/>
    <p:sldId id="288" r:id="rId23"/>
    <p:sldId id="289" r:id="rId24"/>
    <p:sldId id="376" r:id="rId25"/>
    <p:sldId id="301" r:id="rId26"/>
    <p:sldId id="307" r:id="rId27"/>
    <p:sldId id="287" r:id="rId28"/>
    <p:sldId id="375" r:id="rId29"/>
    <p:sldId id="285" r:id="rId30"/>
    <p:sldId id="278" r:id="rId31"/>
    <p:sldId id="377" r:id="rId32"/>
    <p:sldId id="3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t Pritchett" userId="954996d555a756eb" providerId="LiveId" clId="{07965231-31DB-461F-87AE-F0F8DEFAF47B}"/>
    <pc:docChg chg="undo custSel addSld delSld modSld sldOrd">
      <pc:chgData name="Lant Pritchett" userId="954996d555a756eb" providerId="LiveId" clId="{07965231-31DB-461F-87AE-F0F8DEFAF47B}" dt="2021-06-17T10:21:42.016" v="4051" actId="1076"/>
      <pc:docMkLst>
        <pc:docMk/>
      </pc:docMkLst>
      <pc:sldChg chg="modSp add mod">
        <pc:chgData name="Lant Pritchett" userId="954996d555a756eb" providerId="LiveId" clId="{07965231-31DB-461F-87AE-F0F8DEFAF47B}" dt="2021-06-17T04:17:16.052" v="353" actId="20577"/>
        <pc:sldMkLst>
          <pc:docMk/>
          <pc:sldMk cId="1997074503" sldId="260"/>
        </pc:sldMkLst>
        <pc:spChg chg="mod">
          <ac:chgData name="Lant Pritchett" userId="954996d555a756eb" providerId="LiveId" clId="{07965231-31DB-461F-87AE-F0F8DEFAF47B}" dt="2021-06-17T04:17:16.052" v="353" actId="20577"/>
          <ac:spMkLst>
            <pc:docMk/>
            <pc:sldMk cId="1997074503" sldId="260"/>
            <ac:spMk id="2" creationId="{00000000-0000-0000-0000-000000000000}"/>
          </ac:spMkLst>
        </pc:spChg>
      </pc:sldChg>
      <pc:sldChg chg="addSp modSp new mod">
        <pc:chgData name="Lant Pritchett" userId="954996d555a756eb" providerId="LiveId" clId="{07965231-31DB-461F-87AE-F0F8DEFAF47B}" dt="2021-06-17T10:15:48.662" v="3617" actId="164"/>
        <pc:sldMkLst>
          <pc:docMk/>
          <pc:sldMk cId="1410642189" sldId="261"/>
        </pc:sldMkLst>
        <pc:spChg chg="mod">
          <ac:chgData name="Lant Pritchett" userId="954996d555a756eb" providerId="LiveId" clId="{07965231-31DB-461F-87AE-F0F8DEFAF47B}" dt="2021-06-17T10:15:40.152" v="3616" actId="1076"/>
          <ac:spMkLst>
            <pc:docMk/>
            <pc:sldMk cId="1410642189" sldId="261"/>
            <ac:spMk id="2" creationId="{FCF54AA6-1B07-43D1-9988-DD7482673D49}"/>
          </ac:spMkLst>
        </pc:spChg>
        <pc:spChg chg="add mod">
          <ac:chgData name="Lant Pritchett" userId="954996d555a756eb" providerId="LiveId" clId="{07965231-31DB-461F-87AE-F0F8DEFAF47B}" dt="2021-06-17T10:15:48.662" v="3617" actId="164"/>
          <ac:spMkLst>
            <pc:docMk/>
            <pc:sldMk cId="1410642189" sldId="261"/>
            <ac:spMk id="11" creationId="{1126336A-8FF7-41C7-9AAE-A4C55AECC320}"/>
          </ac:spMkLst>
        </pc:spChg>
        <pc:spChg chg="add mod">
          <ac:chgData name="Lant Pritchett" userId="954996d555a756eb" providerId="LiveId" clId="{07965231-31DB-461F-87AE-F0F8DEFAF47B}" dt="2021-06-17T10:15:48.662" v="3617" actId="164"/>
          <ac:spMkLst>
            <pc:docMk/>
            <pc:sldMk cId="1410642189" sldId="261"/>
            <ac:spMk id="16" creationId="{A779F0FA-11DA-426D-8F48-C90CF70B2C5C}"/>
          </ac:spMkLst>
        </pc:spChg>
        <pc:grpChg chg="add mod">
          <ac:chgData name="Lant Pritchett" userId="954996d555a756eb" providerId="LiveId" clId="{07965231-31DB-461F-87AE-F0F8DEFAF47B}" dt="2021-06-17T10:15:16.696" v="3613" actId="164"/>
          <ac:grpSpMkLst>
            <pc:docMk/>
            <pc:sldMk cId="1410642189" sldId="261"/>
            <ac:grpSpMk id="22" creationId="{30D82352-42D1-46B7-908E-C788B32F45E3}"/>
          </ac:grpSpMkLst>
        </pc:grpChg>
        <pc:grpChg chg="add mod">
          <ac:chgData name="Lant Pritchett" userId="954996d555a756eb" providerId="LiveId" clId="{07965231-31DB-461F-87AE-F0F8DEFAF47B}" dt="2021-06-17T10:15:48.662" v="3617" actId="164"/>
          <ac:grpSpMkLst>
            <pc:docMk/>
            <pc:sldMk cId="1410642189" sldId="261"/>
            <ac:grpSpMk id="23" creationId="{0BD29BA3-7C70-4772-931F-C98B35CDBC37}"/>
          </ac:grpSpMkLst>
        </pc:grpChg>
        <pc:cxnChg chg="add mod">
          <ac:chgData name="Lant Pritchett" userId="954996d555a756eb" providerId="LiveId" clId="{07965231-31DB-461F-87AE-F0F8DEFAF47B}" dt="2021-06-17T10:15:48.662" v="3617" actId="164"/>
          <ac:cxnSpMkLst>
            <pc:docMk/>
            <pc:sldMk cId="1410642189" sldId="261"/>
            <ac:cxnSpMk id="4" creationId="{43D03D8D-88B3-4E41-A8B7-68C37048EC01}"/>
          </ac:cxnSpMkLst>
        </pc:cxnChg>
        <pc:cxnChg chg="add mod">
          <ac:chgData name="Lant Pritchett" userId="954996d555a756eb" providerId="LiveId" clId="{07965231-31DB-461F-87AE-F0F8DEFAF47B}" dt="2021-06-17T10:15:48.662" v="3617" actId="164"/>
          <ac:cxnSpMkLst>
            <pc:docMk/>
            <pc:sldMk cId="1410642189" sldId="261"/>
            <ac:cxnSpMk id="5" creationId="{BFEEA5B2-8389-42CF-A438-E8B177F03BCE}"/>
          </ac:cxnSpMkLst>
        </pc:cxnChg>
        <pc:cxnChg chg="add mod">
          <ac:chgData name="Lant Pritchett" userId="954996d555a756eb" providerId="LiveId" clId="{07965231-31DB-461F-87AE-F0F8DEFAF47B}" dt="2021-06-17T10:15:48.662" v="3617" actId="164"/>
          <ac:cxnSpMkLst>
            <pc:docMk/>
            <pc:sldMk cId="1410642189" sldId="261"/>
            <ac:cxnSpMk id="8" creationId="{98CF7B29-D026-4271-8343-FEC93C776D3D}"/>
          </ac:cxnSpMkLst>
        </pc:cxnChg>
        <pc:cxnChg chg="add mod">
          <ac:chgData name="Lant Pritchett" userId="954996d555a756eb" providerId="LiveId" clId="{07965231-31DB-461F-87AE-F0F8DEFAF47B}" dt="2021-06-17T10:15:48.662" v="3617" actId="164"/>
          <ac:cxnSpMkLst>
            <pc:docMk/>
            <pc:sldMk cId="1410642189" sldId="261"/>
            <ac:cxnSpMk id="9" creationId="{2BD83A3E-3C5D-4C35-9925-DF861E005532}"/>
          </ac:cxnSpMkLst>
        </pc:cxnChg>
        <pc:cxnChg chg="add mod">
          <ac:chgData name="Lant Pritchett" userId="954996d555a756eb" providerId="LiveId" clId="{07965231-31DB-461F-87AE-F0F8DEFAF47B}" dt="2021-06-17T10:15:48.662" v="3617" actId="164"/>
          <ac:cxnSpMkLst>
            <pc:docMk/>
            <pc:sldMk cId="1410642189" sldId="261"/>
            <ac:cxnSpMk id="13" creationId="{99EF4660-C813-4495-9AA8-73F2DC84433D}"/>
          </ac:cxnSpMkLst>
        </pc:cxnChg>
      </pc:sldChg>
      <pc:sldChg chg="add">
        <pc:chgData name="Lant Pritchett" userId="954996d555a756eb" providerId="LiveId" clId="{07965231-31DB-461F-87AE-F0F8DEFAF47B}" dt="2021-06-17T04:51:02.405" v="1173"/>
        <pc:sldMkLst>
          <pc:docMk/>
          <pc:sldMk cId="2384023495" sldId="264"/>
        </pc:sldMkLst>
      </pc:sldChg>
      <pc:sldChg chg="modSp add mod">
        <pc:chgData name="Lant Pritchett" userId="954996d555a756eb" providerId="LiveId" clId="{07965231-31DB-461F-87AE-F0F8DEFAF47B}" dt="2021-06-17T04:43:57.932" v="1167" actId="20577"/>
        <pc:sldMkLst>
          <pc:docMk/>
          <pc:sldMk cId="0" sldId="271"/>
        </pc:sldMkLst>
        <pc:graphicFrameChg chg="mod modGraphic">
          <ac:chgData name="Lant Pritchett" userId="954996d555a756eb" providerId="LiveId" clId="{07965231-31DB-461F-87AE-F0F8DEFAF47B}" dt="2021-06-17T04:43:57.932" v="1167" actId="20577"/>
          <ac:graphicFrameMkLst>
            <pc:docMk/>
            <pc:sldMk cId="0" sldId="271"/>
            <ac:graphicFrameMk id="3" creationId="{00000000-0000-0000-0000-000000000000}"/>
          </ac:graphicFrameMkLst>
        </pc:graphicFrameChg>
      </pc:sldChg>
      <pc:sldChg chg="add">
        <pc:chgData name="Lant Pritchett" userId="954996d555a756eb" providerId="LiveId" clId="{07965231-31DB-461F-87AE-F0F8DEFAF47B}" dt="2021-06-17T04:39:49.894" v="1017"/>
        <pc:sldMkLst>
          <pc:docMk/>
          <pc:sldMk cId="0" sldId="272"/>
        </pc:sldMkLst>
      </pc:sldChg>
      <pc:sldChg chg="modSp add del mod">
        <pc:chgData name="Lant Pritchett" userId="954996d555a756eb" providerId="LiveId" clId="{07965231-31DB-461F-87AE-F0F8DEFAF47B}" dt="2021-06-17T04:34:22.413" v="964" actId="2696"/>
        <pc:sldMkLst>
          <pc:docMk/>
          <pc:sldMk cId="1245394989" sldId="274"/>
        </pc:sldMkLst>
        <pc:spChg chg="mod">
          <ac:chgData name="Lant Pritchett" userId="954996d555a756eb" providerId="LiveId" clId="{07965231-31DB-461F-87AE-F0F8DEFAF47B}" dt="2021-06-17T04:33:51.363" v="941" actId="27636"/>
          <ac:spMkLst>
            <pc:docMk/>
            <pc:sldMk cId="1245394989" sldId="274"/>
            <ac:spMk id="2" creationId="{00000000-0000-0000-0000-000000000000}"/>
          </ac:spMkLst>
        </pc:spChg>
      </pc:sldChg>
      <pc:sldChg chg="modSp add del mod">
        <pc:chgData name="Lant Pritchett" userId="954996d555a756eb" providerId="LiveId" clId="{07965231-31DB-461F-87AE-F0F8DEFAF47B}" dt="2021-06-17T04:34:26.022" v="965" actId="2696"/>
        <pc:sldMkLst>
          <pc:docMk/>
          <pc:sldMk cId="1776834760" sldId="276"/>
        </pc:sldMkLst>
        <pc:spChg chg="mod">
          <ac:chgData name="Lant Pritchett" userId="954996d555a756eb" providerId="LiveId" clId="{07965231-31DB-461F-87AE-F0F8DEFAF47B}" dt="2021-06-17T04:33:51.376" v="942" actId="27636"/>
          <ac:spMkLst>
            <pc:docMk/>
            <pc:sldMk cId="1776834760" sldId="276"/>
            <ac:spMk id="2" creationId="{00000000-0000-0000-0000-000000000000}"/>
          </ac:spMkLst>
        </pc:spChg>
      </pc:sldChg>
      <pc:sldChg chg="modSp add mod">
        <pc:chgData name="Lant Pritchett" userId="954996d555a756eb" providerId="LiveId" clId="{07965231-31DB-461F-87AE-F0F8DEFAF47B}" dt="2021-06-17T05:01:34.449" v="1988" actId="20577"/>
        <pc:sldMkLst>
          <pc:docMk/>
          <pc:sldMk cId="2906928403" sldId="278"/>
        </pc:sldMkLst>
        <pc:spChg chg="mod">
          <ac:chgData name="Lant Pritchett" userId="954996d555a756eb" providerId="LiveId" clId="{07965231-31DB-461F-87AE-F0F8DEFAF47B}" dt="2021-06-17T05:01:34.449" v="1988" actId="20577"/>
          <ac:spMkLst>
            <pc:docMk/>
            <pc:sldMk cId="2906928403" sldId="278"/>
            <ac:spMk id="2" creationId="{00000000-0000-0000-0000-000000000000}"/>
          </ac:spMkLst>
        </pc:spChg>
        <pc:graphicFrameChg chg="mod">
          <ac:chgData name="Lant Pritchett" userId="954996d555a756eb" providerId="LiveId" clId="{07965231-31DB-461F-87AE-F0F8DEFAF47B}" dt="2021-06-17T05:01:21.549" v="1935" actId="1076"/>
          <ac:graphicFrameMkLst>
            <pc:docMk/>
            <pc:sldMk cId="2906928403" sldId="278"/>
            <ac:graphicFrameMk id="4" creationId="{00000000-0000-0000-0000-000000000000}"/>
          </ac:graphicFrameMkLst>
        </pc:graphicFrameChg>
      </pc:sldChg>
      <pc:sldChg chg="modSp add mod">
        <pc:chgData name="Lant Pritchett" userId="954996d555a756eb" providerId="LiveId" clId="{07965231-31DB-461F-87AE-F0F8DEFAF47B}" dt="2021-06-17T04:33:51.392" v="943" actId="27636"/>
        <pc:sldMkLst>
          <pc:docMk/>
          <pc:sldMk cId="3957610521" sldId="280"/>
        </pc:sldMkLst>
        <pc:spChg chg="mod">
          <ac:chgData name="Lant Pritchett" userId="954996d555a756eb" providerId="LiveId" clId="{07965231-31DB-461F-87AE-F0F8DEFAF47B}" dt="2021-06-17T04:33:51.392" v="943" actId="27636"/>
          <ac:spMkLst>
            <pc:docMk/>
            <pc:sldMk cId="3957610521" sldId="280"/>
            <ac:spMk id="2" creationId="{00000000-0000-0000-0000-000000000000}"/>
          </ac:spMkLst>
        </pc:spChg>
      </pc:sldChg>
      <pc:sldChg chg="modSp add mod">
        <pc:chgData name="Lant Pritchett" userId="954996d555a756eb" providerId="LiveId" clId="{07965231-31DB-461F-87AE-F0F8DEFAF47B}" dt="2021-06-17T04:34:52.637" v="970" actId="5793"/>
        <pc:sldMkLst>
          <pc:docMk/>
          <pc:sldMk cId="3860227569" sldId="281"/>
        </pc:sldMkLst>
        <pc:spChg chg="mod">
          <ac:chgData name="Lant Pritchett" userId="954996d555a756eb" providerId="LiveId" clId="{07965231-31DB-461F-87AE-F0F8DEFAF47B}" dt="2021-06-17T04:33:51.429" v="945" actId="27636"/>
          <ac:spMkLst>
            <pc:docMk/>
            <pc:sldMk cId="3860227569" sldId="281"/>
            <ac:spMk id="2" creationId="{00000000-0000-0000-0000-000000000000}"/>
          </ac:spMkLst>
        </pc:spChg>
        <pc:spChg chg="mod">
          <ac:chgData name="Lant Pritchett" userId="954996d555a756eb" providerId="LiveId" clId="{07965231-31DB-461F-87AE-F0F8DEFAF47B}" dt="2021-06-17T04:34:52.637" v="970" actId="5793"/>
          <ac:spMkLst>
            <pc:docMk/>
            <pc:sldMk cId="3860227569" sldId="281"/>
            <ac:spMk id="3" creationId="{00000000-0000-0000-0000-000000000000}"/>
          </ac:spMkLst>
        </pc:spChg>
      </pc:sldChg>
      <pc:sldChg chg="add">
        <pc:chgData name="Lant Pritchett" userId="954996d555a756eb" providerId="LiveId" clId="{07965231-31DB-461F-87AE-F0F8DEFAF47B}" dt="2021-06-17T04:33:51.274" v="937"/>
        <pc:sldMkLst>
          <pc:docMk/>
          <pc:sldMk cId="4100199770" sldId="282"/>
        </pc:sldMkLst>
      </pc:sldChg>
      <pc:sldChg chg="modSp add mod modAnim">
        <pc:chgData name="Lant Pritchett" userId="954996d555a756eb" providerId="LiveId" clId="{07965231-31DB-461F-87AE-F0F8DEFAF47B}" dt="2021-06-17T04:59:58.688" v="1867"/>
        <pc:sldMkLst>
          <pc:docMk/>
          <pc:sldMk cId="2650880586" sldId="285"/>
        </pc:sldMkLst>
        <pc:spChg chg="mod">
          <ac:chgData name="Lant Pritchett" userId="954996d555a756eb" providerId="LiveId" clId="{07965231-31DB-461F-87AE-F0F8DEFAF47B}" dt="2021-06-17T04:55:22.161" v="1180" actId="1076"/>
          <ac:spMkLst>
            <pc:docMk/>
            <pc:sldMk cId="2650880586" sldId="285"/>
            <ac:spMk id="4" creationId="{00000000-0000-0000-0000-000000000000}"/>
          </ac:spMkLst>
        </pc:spChg>
      </pc:sldChg>
      <pc:sldChg chg="modSp add del mod">
        <pc:chgData name="Lant Pritchett" userId="954996d555a756eb" providerId="LiveId" clId="{07965231-31DB-461F-87AE-F0F8DEFAF47B}" dt="2021-06-17T04:36:41.339" v="989" actId="2696"/>
        <pc:sldMkLst>
          <pc:docMk/>
          <pc:sldMk cId="594741534" sldId="286"/>
        </pc:sldMkLst>
        <pc:spChg chg="mod">
          <ac:chgData name="Lant Pritchett" userId="954996d555a756eb" providerId="LiveId" clId="{07965231-31DB-461F-87AE-F0F8DEFAF47B}" dt="2021-06-17T04:33:51.626" v="959" actId="27636"/>
          <ac:spMkLst>
            <pc:docMk/>
            <pc:sldMk cId="594741534" sldId="286"/>
            <ac:spMk id="2" creationId="{00000000-0000-0000-0000-000000000000}"/>
          </ac:spMkLst>
        </pc:spChg>
      </pc:sldChg>
      <pc:sldChg chg="add">
        <pc:chgData name="Lant Pritchett" userId="954996d555a756eb" providerId="LiveId" clId="{07965231-31DB-461F-87AE-F0F8DEFAF47B}" dt="2021-06-17T04:36:45.669" v="990"/>
        <pc:sldMkLst>
          <pc:docMk/>
          <pc:sldMk cId="4229216381" sldId="286"/>
        </pc:sldMkLst>
      </pc:sldChg>
      <pc:sldChg chg="add">
        <pc:chgData name="Lant Pritchett" userId="954996d555a756eb" providerId="LiveId" clId="{07965231-31DB-461F-87AE-F0F8DEFAF47B}" dt="2021-06-17T04:54:58.221" v="1178"/>
        <pc:sldMkLst>
          <pc:docMk/>
          <pc:sldMk cId="1132773762" sldId="287"/>
        </pc:sldMkLst>
      </pc:sldChg>
      <pc:sldChg chg="add">
        <pc:chgData name="Lant Pritchett" userId="954996d555a756eb" providerId="LiveId" clId="{07965231-31DB-461F-87AE-F0F8DEFAF47B}" dt="2021-06-17T04:46:33.804" v="1168"/>
        <pc:sldMkLst>
          <pc:docMk/>
          <pc:sldMk cId="4069176933" sldId="288"/>
        </pc:sldMkLst>
      </pc:sldChg>
      <pc:sldChg chg="add">
        <pc:chgData name="Lant Pritchett" userId="954996d555a756eb" providerId="LiveId" clId="{07965231-31DB-461F-87AE-F0F8DEFAF47B}" dt="2021-06-17T04:46:33.804" v="1168"/>
        <pc:sldMkLst>
          <pc:docMk/>
          <pc:sldMk cId="1157721505" sldId="289"/>
        </pc:sldMkLst>
      </pc:sldChg>
      <pc:sldChg chg="modSp add del mod">
        <pc:chgData name="Lant Pritchett" userId="954996d555a756eb" providerId="LiveId" clId="{07965231-31DB-461F-87AE-F0F8DEFAF47B}" dt="2021-06-17T04:34:14.692" v="963" actId="2696"/>
        <pc:sldMkLst>
          <pc:docMk/>
          <pc:sldMk cId="3134670943" sldId="292"/>
        </pc:sldMkLst>
        <pc:spChg chg="mod">
          <ac:chgData name="Lant Pritchett" userId="954996d555a756eb" providerId="LiveId" clId="{07965231-31DB-461F-87AE-F0F8DEFAF47B}" dt="2021-06-17T04:33:51.337" v="939" actId="27636"/>
          <ac:spMkLst>
            <pc:docMk/>
            <pc:sldMk cId="3134670943" sldId="292"/>
            <ac:spMk id="2" creationId="{00000000-0000-0000-0000-000000000000}"/>
          </ac:spMkLst>
        </pc:spChg>
        <pc:spChg chg="mod">
          <ac:chgData name="Lant Pritchett" userId="954996d555a756eb" providerId="LiveId" clId="{07965231-31DB-461F-87AE-F0F8DEFAF47B}" dt="2021-06-17T04:33:51.339" v="940" actId="27636"/>
          <ac:spMkLst>
            <pc:docMk/>
            <pc:sldMk cId="3134670943" sldId="292"/>
            <ac:spMk id="3" creationId="{00000000-0000-0000-0000-000000000000}"/>
          </ac:spMkLst>
        </pc:spChg>
      </pc:sldChg>
      <pc:sldChg chg="modSp add del mod">
        <pc:chgData name="Lant Pritchett" userId="954996d555a756eb" providerId="LiveId" clId="{07965231-31DB-461F-87AE-F0F8DEFAF47B}" dt="2021-06-17T04:40:00.764" v="1018" actId="2696"/>
        <pc:sldMkLst>
          <pc:docMk/>
          <pc:sldMk cId="324160417" sldId="293"/>
        </pc:sldMkLst>
        <pc:spChg chg="mod">
          <ac:chgData name="Lant Pritchett" userId="954996d555a756eb" providerId="LiveId" clId="{07965231-31DB-461F-87AE-F0F8DEFAF47B}" dt="2021-06-17T04:35:16.964" v="983" actId="20577"/>
          <ac:spMkLst>
            <pc:docMk/>
            <pc:sldMk cId="324160417" sldId="293"/>
            <ac:spMk id="2" creationId="{00000000-0000-0000-0000-000000000000}"/>
          </ac:spMkLst>
        </pc:spChg>
      </pc:sldChg>
      <pc:sldChg chg="add">
        <pc:chgData name="Lant Pritchett" userId="954996d555a756eb" providerId="LiveId" clId="{07965231-31DB-461F-87AE-F0F8DEFAF47B}" dt="2021-06-17T04:33:51.274" v="937"/>
        <pc:sldMkLst>
          <pc:docMk/>
          <pc:sldMk cId="2654907263" sldId="295"/>
        </pc:sldMkLst>
      </pc:sldChg>
      <pc:sldChg chg="modSp add del mod">
        <pc:chgData name="Lant Pritchett" userId="954996d555a756eb" providerId="LiveId" clId="{07965231-31DB-461F-87AE-F0F8DEFAF47B}" dt="2021-06-17T04:40:01.404" v="1019" actId="2696"/>
        <pc:sldMkLst>
          <pc:docMk/>
          <pc:sldMk cId="353233009" sldId="296"/>
        </pc:sldMkLst>
        <pc:spChg chg="mod">
          <ac:chgData name="Lant Pritchett" userId="954996d555a756eb" providerId="LiveId" clId="{07965231-31DB-461F-87AE-F0F8DEFAF47B}" dt="2021-06-17T04:33:51.475" v="948" actId="27636"/>
          <ac:spMkLst>
            <pc:docMk/>
            <pc:sldMk cId="353233009" sldId="296"/>
            <ac:spMk id="2" creationId="{00000000-0000-0000-0000-000000000000}"/>
          </ac:spMkLst>
        </pc:spChg>
      </pc:sldChg>
      <pc:sldChg chg="add del">
        <pc:chgData name="Lant Pritchett" userId="954996d555a756eb" providerId="LiveId" clId="{07965231-31DB-461F-87AE-F0F8DEFAF47B}" dt="2021-06-17T04:35:33.340" v="985" actId="2696"/>
        <pc:sldMkLst>
          <pc:docMk/>
          <pc:sldMk cId="3205487103" sldId="298"/>
        </pc:sldMkLst>
      </pc:sldChg>
      <pc:sldChg chg="modSp add del mod">
        <pc:chgData name="Lant Pritchett" userId="954996d555a756eb" providerId="LiveId" clId="{07965231-31DB-461F-87AE-F0F8DEFAF47B}" dt="2021-06-17T04:35:37.607" v="986" actId="2696"/>
        <pc:sldMkLst>
          <pc:docMk/>
          <pc:sldMk cId="2244526131" sldId="299"/>
        </pc:sldMkLst>
        <pc:spChg chg="mod">
          <ac:chgData name="Lant Pritchett" userId="954996d555a756eb" providerId="LiveId" clId="{07965231-31DB-461F-87AE-F0F8DEFAF47B}" dt="2021-06-17T04:33:51.512" v="951" actId="27636"/>
          <ac:spMkLst>
            <pc:docMk/>
            <pc:sldMk cId="2244526131" sldId="299"/>
            <ac:spMk id="2" creationId="{00000000-0000-0000-0000-000000000000}"/>
          </ac:spMkLst>
        </pc:spChg>
        <pc:spChg chg="mod">
          <ac:chgData name="Lant Pritchett" userId="954996d555a756eb" providerId="LiveId" clId="{07965231-31DB-461F-87AE-F0F8DEFAF47B}" dt="2021-06-17T04:33:51.511" v="950" actId="27636"/>
          <ac:spMkLst>
            <pc:docMk/>
            <pc:sldMk cId="2244526131" sldId="299"/>
            <ac:spMk id="3" creationId="{00000000-0000-0000-0000-000000000000}"/>
          </ac:spMkLst>
        </pc:spChg>
      </pc:sldChg>
      <pc:sldChg chg="modSp add mod">
        <pc:chgData name="Lant Pritchett" userId="954996d555a756eb" providerId="LiveId" clId="{07965231-31DB-461F-87AE-F0F8DEFAF47B}" dt="2021-06-17T04:33:51.542" v="953" actId="27636"/>
        <pc:sldMkLst>
          <pc:docMk/>
          <pc:sldMk cId="324992595" sldId="301"/>
        </pc:sldMkLst>
        <pc:spChg chg="mod">
          <ac:chgData name="Lant Pritchett" userId="954996d555a756eb" providerId="LiveId" clId="{07965231-31DB-461F-87AE-F0F8DEFAF47B}" dt="2021-06-17T04:33:51.533" v="952" actId="27636"/>
          <ac:spMkLst>
            <pc:docMk/>
            <pc:sldMk cId="324992595" sldId="301"/>
            <ac:spMk id="2" creationId="{00000000-0000-0000-0000-000000000000}"/>
          </ac:spMkLst>
        </pc:spChg>
        <pc:spChg chg="mod">
          <ac:chgData name="Lant Pritchett" userId="954996d555a756eb" providerId="LiveId" clId="{07965231-31DB-461F-87AE-F0F8DEFAF47B}" dt="2021-06-17T04:33:51.542" v="953" actId="27636"/>
          <ac:spMkLst>
            <pc:docMk/>
            <pc:sldMk cId="324992595" sldId="301"/>
            <ac:spMk id="8" creationId="{00000000-0000-0000-0000-000000000000}"/>
          </ac:spMkLst>
        </pc:spChg>
      </pc:sldChg>
      <pc:sldChg chg="modSp add del mod">
        <pc:chgData name="Lant Pritchett" userId="954996d555a756eb" providerId="LiveId" clId="{07965231-31DB-461F-87AE-F0F8DEFAF47B}" dt="2021-06-17T04:31:14.115" v="936" actId="2696"/>
        <pc:sldMkLst>
          <pc:docMk/>
          <pc:sldMk cId="0" sldId="303"/>
        </pc:sldMkLst>
        <pc:spChg chg="mod">
          <ac:chgData name="Lant Pritchett" userId="954996d555a756eb" providerId="LiveId" clId="{07965231-31DB-461F-87AE-F0F8DEFAF47B}" dt="2021-06-17T04:29:14.019" v="733" actId="27636"/>
          <ac:spMkLst>
            <pc:docMk/>
            <pc:sldMk cId="0" sldId="303"/>
            <ac:spMk id="4" creationId="{00000000-0000-0000-0000-000000000000}"/>
          </ac:spMkLst>
        </pc:spChg>
      </pc:sldChg>
      <pc:sldChg chg="modSp add del mod">
        <pc:chgData name="Lant Pritchett" userId="954996d555a756eb" providerId="LiveId" clId="{07965231-31DB-461F-87AE-F0F8DEFAF47B}" dt="2021-06-17T04:46:59.313" v="1169" actId="2696"/>
        <pc:sldMkLst>
          <pc:docMk/>
          <pc:sldMk cId="3895940249" sldId="303"/>
        </pc:sldMkLst>
        <pc:spChg chg="mod">
          <ac:chgData name="Lant Pritchett" userId="954996d555a756eb" providerId="LiveId" clId="{07965231-31DB-461F-87AE-F0F8DEFAF47B}" dt="2021-06-17T04:33:51.567" v="955" actId="27636"/>
          <ac:spMkLst>
            <pc:docMk/>
            <pc:sldMk cId="3895940249" sldId="303"/>
            <ac:spMk id="2" creationId="{00000000-0000-0000-0000-000000000000}"/>
          </ac:spMkLst>
        </pc:spChg>
        <pc:spChg chg="mod">
          <ac:chgData name="Lant Pritchett" userId="954996d555a756eb" providerId="LiveId" clId="{07965231-31DB-461F-87AE-F0F8DEFAF47B}" dt="2021-06-17T04:33:51.564" v="954" actId="27636"/>
          <ac:spMkLst>
            <pc:docMk/>
            <pc:sldMk cId="3895940249" sldId="303"/>
            <ac:spMk id="4" creationId="{00000000-0000-0000-0000-000000000000}"/>
          </ac:spMkLst>
        </pc:spChg>
      </pc:sldChg>
      <pc:sldChg chg="modSp add del mod">
        <pc:chgData name="Lant Pritchett" userId="954996d555a756eb" providerId="LiveId" clId="{07965231-31DB-461F-87AE-F0F8DEFAF47B}" dt="2021-06-17T04:47:00.886" v="1170" actId="2696"/>
        <pc:sldMkLst>
          <pc:docMk/>
          <pc:sldMk cId="3559899661" sldId="304"/>
        </pc:sldMkLst>
        <pc:spChg chg="mod">
          <ac:chgData name="Lant Pritchett" userId="954996d555a756eb" providerId="LiveId" clId="{07965231-31DB-461F-87AE-F0F8DEFAF47B}" dt="2021-06-17T04:33:51.578" v="956" actId="27636"/>
          <ac:spMkLst>
            <pc:docMk/>
            <pc:sldMk cId="3559899661" sldId="304"/>
            <ac:spMk id="5" creationId="{00000000-0000-0000-0000-000000000000}"/>
          </ac:spMkLst>
        </pc:spChg>
      </pc:sldChg>
      <pc:sldChg chg="modSp add del mod">
        <pc:chgData name="Lant Pritchett" userId="954996d555a756eb" providerId="LiveId" clId="{07965231-31DB-461F-87AE-F0F8DEFAF47B}" dt="2021-06-17T04:47:02.617" v="1171" actId="2696"/>
        <pc:sldMkLst>
          <pc:docMk/>
          <pc:sldMk cId="2080863372" sldId="305"/>
        </pc:sldMkLst>
        <pc:spChg chg="mod">
          <ac:chgData name="Lant Pritchett" userId="954996d555a756eb" providerId="LiveId" clId="{07965231-31DB-461F-87AE-F0F8DEFAF47B}" dt="2021-06-17T04:33:51.593" v="957" actId="27636"/>
          <ac:spMkLst>
            <pc:docMk/>
            <pc:sldMk cId="2080863372" sldId="305"/>
            <ac:spMk id="2" creationId="{00000000-0000-0000-0000-000000000000}"/>
          </ac:spMkLst>
        </pc:spChg>
      </pc:sldChg>
      <pc:sldChg chg="add">
        <pc:chgData name="Lant Pritchett" userId="954996d555a756eb" providerId="LiveId" clId="{07965231-31DB-461F-87AE-F0F8DEFAF47B}" dt="2021-06-17T04:33:51.274" v="937"/>
        <pc:sldMkLst>
          <pc:docMk/>
          <pc:sldMk cId="1468522260" sldId="307"/>
        </pc:sldMkLst>
      </pc:sldChg>
      <pc:sldChg chg="add del">
        <pc:chgData name="Lant Pritchett" userId="954996d555a756eb" providerId="LiveId" clId="{07965231-31DB-461F-87AE-F0F8DEFAF47B}" dt="2021-06-17T04:47:14.492" v="1172" actId="2696"/>
        <pc:sldMkLst>
          <pc:docMk/>
          <pc:sldMk cId="504361635" sldId="308"/>
        </pc:sldMkLst>
      </pc:sldChg>
      <pc:sldChg chg="modSp add del mod">
        <pc:chgData name="Lant Pritchett" userId="954996d555a756eb" providerId="LiveId" clId="{07965231-31DB-461F-87AE-F0F8DEFAF47B}" dt="2021-06-17T04:36:41.339" v="989" actId="2696"/>
        <pc:sldMkLst>
          <pc:docMk/>
          <pc:sldMk cId="855111770" sldId="310"/>
        </pc:sldMkLst>
        <pc:spChg chg="mod">
          <ac:chgData name="Lant Pritchett" userId="954996d555a756eb" providerId="LiveId" clId="{07965231-31DB-461F-87AE-F0F8DEFAF47B}" dt="2021-06-17T04:33:51.613" v="958" actId="27636"/>
          <ac:spMkLst>
            <pc:docMk/>
            <pc:sldMk cId="855111770" sldId="310"/>
            <ac:spMk id="5" creationId="{00000000-0000-0000-0000-000000000000}"/>
          </ac:spMkLst>
        </pc:spChg>
      </pc:sldChg>
      <pc:sldChg chg="modSp add mod">
        <pc:chgData name="Lant Pritchett" userId="954996d555a756eb" providerId="LiveId" clId="{07965231-31DB-461F-87AE-F0F8DEFAF47B}" dt="2021-06-17T04:37:32.657" v="1016" actId="20577"/>
        <pc:sldMkLst>
          <pc:docMk/>
          <pc:sldMk cId="3016249863" sldId="310"/>
        </pc:sldMkLst>
        <pc:spChg chg="mod">
          <ac:chgData name="Lant Pritchett" userId="954996d555a756eb" providerId="LiveId" clId="{07965231-31DB-461F-87AE-F0F8DEFAF47B}" dt="2021-06-17T04:37:32.657" v="1016" actId="20577"/>
          <ac:spMkLst>
            <pc:docMk/>
            <pc:sldMk cId="3016249863" sldId="310"/>
            <ac:spMk id="5" creationId="{00000000-0000-0000-0000-000000000000}"/>
          </ac:spMkLst>
        </pc:spChg>
      </pc:sldChg>
      <pc:sldChg chg="add del">
        <pc:chgData name="Lant Pritchett" userId="954996d555a756eb" providerId="LiveId" clId="{07965231-31DB-461F-87AE-F0F8DEFAF47B}" dt="2021-06-17T04:36:27.843" v="987" actId="2696"/>
        <pc:sldMkLst>
          <pc:docMk/>
          <pc:sldMk cId="4091501065" sldId="311"/>
        </pc:sldMkLst>
      </pc:sldChg>
      <pc:sldChg chg="modSp add del mod">
        <pc:chgData name="Lant Pritchett" userId="954996d555a756eb" providerId="LiveId" clId="{07965231-31DB-461F-87AE-F0F8DEFAF47B}" dt="2021-06-17T04:35:30.192" v="984" actId="2696"/>
        <pc:sldMkLst>
          <pc:docMk/>
          <pc:sldMk cId="3908542498" sldId="312"/>
        </pc:sldMkLst>
        <pc:spChg chg="mod">
          <ac:chgData name="Lant Pritchett" userId="954996d555a756eb" providerId="LiveId" clId="{07965231-31DB-461F-87AE-F0F8DEFAF47B}" dt="2021-06-17T04:33:51.498" v="949" actId="27636"/>
          <ac:spMkLst>
            <pc:docMk/>
            <pc:sldMk cId="3908542498" sldId="312"/>
            <ac:spMk id="3" creationId="{00000000-0000-0000-0000-000000000000}"/>
          </ac:spMkLst>
        </pc:spChg>
      </pc:sldChg>
      <pc:sldChg chg="modSp add del mod">
        <pc:chgData name="Lant Pritchett" userId="954996d555a756eb" providerId="LiveId" clId="{07965231-31DB-461F-87AE-F0F8DEFAF47B}" dt="2021-06-17T04:36:28.611" v="988" actId="2696"/>
        <pc:sldMkLst>
          <pc:docMk/>
          <pc:sldMk cId="4294480445" sldId="313"/>
        </pc:sldMkLst>
        <pc:spChg chg="mod">
          <ac:chgData name="Lant Pritchett" userId="954996d555a756eb" providerId="LiveId" clId="{07965231-31DB-461F-87AE-F0F8DEFAF47B}" dt="2021-06-17T04:33:51.648" v="961" actId="27636"/>
          <ac:spMkLst>
            <pc:docMk/>
            <pc:sldMk cId="4294480445" sldId="313"/>
            <ac:spMk id="2" creationId="{00000000-0000-0000-0000-000000000000}"/>
          </ac:spMkLst>
        </pc:spChg>
        <pc:spChg chg="mod">
          <ac:chgData name="Lant Pritchett" userId="954996d555a756eb" providerId="LiveId" clId="{07965231-31DB-461F-87AE-F0F8DEFAF47B}" dt="2021-06-17T04:33:51.647" v="960" actId="27636"/>
          <ac:spMkLst>
            <pc:docMk/>
            <pc:sldMk cId="4294480445" sldId="313"/>
            <ac:spMk id="3" creationId="{00000000-0000-0000-0000-000000000000}"/>
          </ac:spMkLst>
        </pc:spChg>
      </pc:sldChg>
      <pc:sldChg chg="modSp add mod ord">
        <pc:chgData name="Lant Pritchett" userId="954996d555a756eb" providerId="LiveId" clId="{07965231-31DB-461F-87AE-F0F8DEFAF47B}" dt="2021-06-17T04:31:03.507" v="935"/>
        <pc:sldMkLst>
          <pc:docMk/>
          <pc:sldMk cId="0" sldId="364"/>
        </pc:sldMkLst>
        <pc:spChg chg="mod">
          <ac:chgData name="Lant Pritchett" userId="954996d555a756eb" providerId="LiveId" clId="{07965231-31DB-461F-87AE-F0F8DEFAF47B}" dt="2021-06-17T04:28:14.160" v="731" actId="20577"/>
          <ac:spMkLst>
            <pc:docMk/>
            <pc:sldMk cId="0" sldId="364"/>
            <ac:spMk id="2" creationId="{00000000-0000-0000-0000-000000000000}"/>
          </ac:spMkLst>
        </pc:spChg>
        <pc:picChg chg="mod">
          <ac:chgData name="Lant Pritchett" userId="954996d555a756eb" providerId="LiveId" clId="{07965231-31DB-461F-87AE-F0F8DEFAF47B}" dt="2021-06-17T04:27:44.261" v="691" actId="1076"/>
          <ac:picMkLst>
            <pc:docMk/>
            <pc:sldMk cId="0" sldId="364"/>
            <ac:picMk id="3" creationId="{00000000-0000-0000-0000-000000000000}"/>
          </ac:picMkLst>
        </pc:picChg>
      </pc:sldChg>
      <pc:sldChg chg="add del">
        <pc:chgData name="Lant Pritchett" userId="954996d555a756eb" providerId="LiveId" clId="{07965231-31DB-461F-87AE-F0F8DEFAF47B}" dt="2021-06-17T04:42:08.670" v="1153" actId="2696"/>
        <pc:sldMkLst>
          <pc:docMk/>
          <pc:sldMk cId="0" sldId="366"/>
        </pc:sldMkLst>
      </pc:sldChg>
      <pc:sldChg chg="add">
        <pc:chgData name="Lant Pritchett" userId="954996d555a756eb" providerId="LiveId" clId="{07965231-31DB-461F-87AE-F0F8DEFAF47B}" dt="2021-06-17T04:29:13.917" v="732"/>
        <pc:sldMkLst>
          <pc:docMk/>
          <pc:sldMk cId="0" sldId="367"/>
        </pc:sldMkLst>
      </pc:sldChg>
      <pc:sldChg chg="modSp add del mod">
        <pc:chgData name="Lant Pritchett" userId="954996d555a756eb" providerId="LiveId" clId="{07965231-31DB-461F-87AE-F0F8DEFAF47B}" dt="2021-06-17T04:42:13.250" v="1154" actId="2696"/>
        <pc:sldMkLst>
          <pc:docMk/>
          <pc:sldMk cId="0" sldId="368"/>
        </pc:sldMkLst>
        <pc:spChg chg="mod">
          <ac:chgData name="Lant Pritchett" userId="954996d555a756eb" providerId="LiveId" clId="{07965231-31DB-461F-87AE-F0F8DEFAF47B}" dt="2021-06-17T04:29:14.022" v="734" actId="27636"/>
          <ac:spMkLst>
            <pc:docMk/>
            <pc:sldMk cId="0" sldId="368"/>
            <ac:spMk id="2" creationId="{00000000-0000-0000-0000-000000000000}"/>
          </ac:spMkLst>
        </pc:spChg>
      </pc:sldChg>
      <pc:sldChg chg="modSp add mod">
        <pc:chgData name="Lant Pritchett" userId="954996d555a756eb" providerId="LiveId" clId="{07965231-31DB-461F-87AE-F0F8DEFAF47B}" dt="2021-06-17T04:42:56.133" v="1159" actId="14100"/>
        <pc:sldMkLst>
          <pc:docMk/>
          <pc:sldMk cId="0" sldId="369"/>
        </pc:sldMkLst>
        <pc:spChg chg="mod">
          <ac:chgData name="Lant Pritchett" userId="954996d555a756eb" providerId="LiveId" clId="{07965231-31DB-461F-87AE-F0F8DEFAF47B}" dt="2021-06-17T04:42:56.133" v="1159" actId="14100"/>
          <ac:spMkLst>
            <pc:docMk/>
            <pc:sldMk cId="0" sldId="369"/>
            <ac:spMk id="6" creationId="{00000000-0000-0000-0000-000000000000}"/>
          </ac:spMkLst>
        </pc:spChg>
      </pc:sldChg>
      <pc:sldChg chg="addSp modSp new mod modClrScheme chgLayout">
        <pc:chgData name="Lant Pritchett" userId="954996d555a756eb" providerId="LiveId" clId="{07965231-31DB-461F-87AE-F0F8DEFAF47B}" dt="2021-06-17T04:30:55.964" v="933" actId="20577"/>
        <pc:sldMkLst>
          <pc:docMk/>
          <pc:sldMk cId="19230617" sldId="370"/>
        </pc:sldMkLst>
        <pc:spChg chg="mod ord">
          <ac:chgData name="Lant Pritchett" userId="954996d555a756eb" providerId="LiveId" clId="{07965231-31DB-461F-87AE-F0F8DEFAF47B}" dt="2021-06-17T04:30:14.454" v="809" actId="700"/>
          <ac:spMkLst>
            <pc:docMk/>
            <pc:sldMk cId="19230617" sldId="370"/>
            <ac:spMk id="2" creationId="{631CAC86-3FCB-4DCB-A352-4231D0DBAF4B}"/>
          </ac:spMkLst>
        </pc:spChg>
        <pc:spChg chg="add mod ord">
          <ac:chgData name="Lant Pritchett" userId="954996d555a756eb" providerId="LiveId" clId="{07965231-31DB-461F-87AE-F0F8DEFAF47B}" dt="2021-06-17T04:30:55.964" v="933" actId="20577"/>
          <ac:spMkLst>
            <pc:docMk/>
            <pc:sldMk cId="19230617" sldId="370"/>
            <ac:spMk id="3" creationId="{2857CC46-CE04-47BA-8020-75B19D53972D}"/>
          </ac:spMkLst>
        </pc:spChg>
      </pc:sldChg>
      <pc:sldChg chg="modSp add del mod">
        <pc:chgData name="Lant Pritchett" userId="954996d555a756eb" providerId="LiveId" clId="{07965231-31DB-461F-87AE-F0F8DEFAF47B}" dt="2021-06-17T04:34:09.191" v="962" actId="2696"/>
        <pc:sldMkLst>
          <pc:docMk/>
          <pc:sldMk cId="0" sldId="371"/>
        </pc:sldMkLst>
        <pc:spChg chg="mod">
          <ac:chgData name="Lant Pritchett" userId="954996d555a756eb" providerId="LiveId" clId="{07965231-31DB-461F-87AE-F0F8DEFAF47B}" dt="2021-06-17T04:33:51.323" v="938" actId="27636"/>
          <ac:spMkLst>
            <pc:docMk/>
            <pc:sldMk cId="0" sldId="371"/>
            <ac:spMk id="2" creationId="{00000000-0000-0000-0000-000000000000}"/>
          </ac:spMkLst>
        </pc:spChg>
      </pc:sldChg>
      <pc:sldChg chg="modSp add del mod">
        <pc:chgData name="Lant Pritchett" userId="954996d555a756eb" providerId="LiveId" clId="{07965231-31DB-461F-87AE-F0F8DEFAF47B}" dt="2021-06-17T04:34:57.628" v="971" actId="2696"/>
        <pc:sldMkLst>
          <pc:docMk/>
          <pc:sldMk cId="0" sldId="372"/>
        </pc:sldMkLst>
        <pc:spChg chg="mod">
          <ac:chgData name="Lant Pritchett" userId="954996d555a756eb" providerId="LiveId" clId="{07965231-31DB-461F-87AE-F0F8DEFAF47B}" dt="2021-06-17T04:33:51.437" v="946" actId="27636"/>
          <ac:spMkLst>
            <pc:docMk/>
            <pc:sldMk cId="0" sldId="372"/>
            <ac:spMk id="2" creationId="{00000000-0000-0000-0000-000000000000}"/>
          </ac:spMkLst>
        </pc:spChg>
      </pc:sldChg>
      <pc:sldChg chg="modSp add mod">
        <pc:chgData name="Lant Pritchett" userId="954996d555a756eb" providerId="LiveId" clId="{07965231-31DB-461F-87AE-F0F8DEFAF47B}" dt="2021-06-17T04:41:02.840" v="1152" actId="20577"/>
        <pc:sldMkLst>
          <pc:docMk/>
          <pc:sldMk cId="0" sldId="373"/>
        </pc:sldMkLst>
        <pc:spChg chg="mod">
          <ac:chgData name="Lant Pritchett" userId="954996d555a756eb" providerId="LiveId" clId="{07965231-31DB-461F-87AE-F0F8DEFAF47B}" dt="2021-06-17T04:41:02.840" v="1152" actId="20577"/>
          <ac:spMkLst>
            <pc:docMk/>
            <pc:sldMk cId="0" sldId="373"/>
            <ac:spMk id="3" creationId="{00000000-0000-0000-0000-000000000000}"/>
          </ac:spMkLst>
        </pc:spChg>
      </pc:sldChg>
      <pc:sldChg chg="new del">
        <pc:chgData name="Lant Pritchett" userId="954996d555a756eb" providerId="LiveId" clId="{07965231-31DB-461F-87AE-F0F8DEFAF47B}" dt="2021-06-17T04:53:53.483" v="1177" actId="2696"/>
        <pc:sldMkLst>
          <pc:docMk/>
          <pc:sldMk cId="4072963397" sldId="374"/>
        </pc:sldMkLst>
      </pc:sldChg>
      <pc:sldChg chg="modSp add mod ord">
        <pc:chgData name="Lant Pritchett" userId="954996d555a756eb" providerId="LiveId" clId="{07965231-31DB-461F-87AE-F0F8DEFAF47B}" dt="2021-06-17T04:59:12.264" v="1856" actId="20577"/>
        <pc:sldMkLst>
          <pc:docMk/>
          <pc:sldMk cId="4219230372" sldId="375"/>
        </pc:sldMkLst>
        <pc:spChg chg="mod">
          <ac:chgData name="Lant Pritchett" userId="954996d555a756eb" providerId="LiveId" clId="{07965231-31DB-461F-87AE-F0F8DEFAF47B}" dt="2021-06-17T04:59:12.264" v="1856" actId="20577"/>
          <ac:spMkLst>
            <pc:docMk/>
            <pc:sldMk cId="4219230372" sldId="375"/>
            <ac:spMk id="7" creationId="{00000000-0000-0000-0000-000000000000}"/>
          </ac:spMkLst>
        </pc:spChg>
        <pc:spChg chg="mod">
          <ac:chgData name="Lant Pritchett" userId="954996d555a756eb" providerId="LiveId" clId="{07965231-31DB-461F-87AE-F0F8DEFAF47B}" dt="2021-06-17T04:53:47.307" v="1176" actId="27636"/>
          <ac:spMkLst>
            <pc:docMk/>
            <pc:sldMk cId="4219230372" sldId="375"/>
            <ac:spMk id="8" creationId="{00000000-0000-0000-0000-000000000000}"/>
          </ac:spMkLst>
        </pc:spChg>
      </pc:sldChg>
      <pc:sldChg chg="addSp modSp new mod modClrScheme chgLayout">
        <pc:chgData name="Lant Pritchett" userId="954996d555a756eb" providerId="LiveId" clId="{07965231-31DB-461F-87AE-F0F8DEFAF47B}" dt="2021-06-17T04:58:35.872" v="1752" actId="20577"/>
        <pc:sldMkLst>
          <pc:docMk/>
          <pc:sldMk cId="3650567667" sldId="376"/>
        </pc:sldMkLst>
        <pc:spChg chg="mod ord">
          <ac:chgData name="Lant Pritchett" userId="954996d555a756eb" providerId="LiveId" clId="{07965231-31DB-461F-87AE-F0F8DEFAF47B}" dt="2021-06-17T04:56:39.621" v="1322" actId="700"/>
          <ac:spMkLst>
            <pc:docMk/>
            <pc:sldMk cId="3650567667" sldId="376"/>
            <ac:spMk id="2" creationId="{9C251718-F35C-4196-B06C-46ACB39C8021}"/>
          </ac:spMkLst>
        </pc:spChg>
        <pc:spChg chg="add mod ord">
          <ac:chgData name="Lant Pritchett" userId="954996d555a756eb" providerId="LiveId" clId="{07965231-31DB-461F-87AE-F0F8DEFAF47B}" dt="2021-06-17T04:58:35.872" v="1752" actId="20577"/>
          <ac:spMkLst>
            <pc:docMk/>
            <pc:sldMk cId="3650567667" sldId="376"/>
            <ac:spMk id="3" creationId="{A98779FA-1C6D-4C01-B2AB-8CB115BF30D6}"/>
          </ac:spMkLst>
        </pc:spChg>
      </pc:sldChg>
      <pc:sldChg chg="modSp new mod">
        <pc:chgData name="Lant Pritchett" userId="954996d555a756eb" providerId="LiveId" clId="{07965231-31DB-461F-87AE-F0F8DEFAF47B}" dt="2021-06-17T05:13:29.690" v="2826" actId="20577"/>
        <pc:sldMkLst>
          <pc:docMk/>
          <pc:sldMk cId="3615645846" sldId="377"/>
        </pc:sldMkLst>
        <pc:spChg chg="mod">
          <ac:chgData name="Lant Pritchett" userId="954996d555a756eb" providerId="LiveId" clId="{07965231-31DB-461F-87AE-F0F8DEFAF47B}" dt="2021-06-17T05:06:58.656" v="2062" actId="20577"/>
          <ac:spMkLst>
            <pc:docMk/>
            <pc:sldMk cId="3615645846" sldId="377"/>
            <ac:spMk id="2" creationId="{B2F2BADD-F774-4CF9-8930-C0968F320CC3}"/>
          </ac:spMkLst>
        </pc:spChg>
        <pc:spChg chg="mod">
          <ac:chgData name="Lant Pritchett" userId="954996d555a756eb" providerId="LiveId" clId="{07965231-31DB-461F-87AE-F0F8DEFAF47B}" dt="2021-06-17T05:13:29.690" v="2826" actId="20577"/>
          <ac:spMkLst>
            <pc:docMk/>
            <pc:sldMk cId="3615645846" sldId="377"/>
            <ac:spMk id="3" creationId="{0859FD05-C593-40A0-84CA-749154B7860E}"/>
          </ac:spMkLst>
        </pc:spChg>
      </pc:sldChg>
      <pc:sldChg chg="modSp new mod">
        <pc:chgData name="Lant Pritchett" userId="954996d555a756eb" providerId="LiveId" clId="{07965231-31DB-461F-87AE-F0F8DEFAF47B}" dt="2021-06-17T05:16:37.697" v="3439" actId="20577"/>
        <pc:sldMkLst>
          <pc:docMk/>
          <pc:sldMk cId="2319604269" sldId="378"/>
        </pc:sldMkLst>
        <pc:spChg chg="mod">
          <ac:chgData name="Lant Pritchett" userId="954996d555a756eb" providerId="LiveId" clId="{07965231-31DB-461F-87AE-F0F8DEFAF47B}" dt="2021-06-17T05:14:07.104" v="2884" actId="20577"/>
          <ac:spMkLst>
            <pc:docMk/>
            <pc:sldMk cId="2319604269" sldId="378"/>
            <ac:spMk id="2" creationId="{D845D187-1E2F-46F6-B84C-84487C8BEB89}"/>
          </ac:spMkLst>
        </pc:spChg>
        <pc:spChg chg="mod">
          <ac:chgData name="Lant Pritchett" userId="954996d555a756eb" providerId="LiveId" clId="{07965231-31DB-461F-87AE-F0F8DEFAF47B}" dt="2021-06-17T05:16:37.697" v="3439" actId="20577"/>
          <ac:spMkLst>
            <pc:docMk/>
            <pc:sldMk cId="2319604269" sldId="378"/>
            <ac:spMk id="3" creationId="{57F81353-81F5-4C23-A6EF-F533D17F3050}"/>
          </ac:spMkLst>
        </pc:spChg>
      </pc:sldChg>
      <pc:sldChg chg="addSp delSp modSp new mod modClrScheme chgLayout">
        <pc:chgData name="Lant Pritchett" userId="954996d555a756eb" providerId="LiveId" clId="{07965231-31DB-461F-87AE-F0F8DEFAF47B}" dt="2021-06-17T10:21:42.016" v="4051" actId="1076"/>
        <pc:sldMkLst>
          <pc:docMk/>
          <pc:sldMk cId="1788589016" sldId="379"/>
        </pc:sldMkLst>
        <pc:spChg chg="mod ord">
          <ac:chgData name="Lant Pritchett" userId="954996d555a756eb" providerId="LiveId" clId="{07965231-31DB-461F-87AE-F0F8DEFAF47B}" dt="2021-06-17T10:14:21.745" v="3602" actId="700"/>
          <ac:spMkLst>
            <pc:docMk/>
            <pc:sldMk cId="1788589016" sldId="379"/>
            <ac:spMk id="2" creationId="{3103B80F-EBE8-4307-A572-82B58BE4985F}"/>
          </ac:spMkLst>
        </pc:spChg>
        <pc:spChg chg="del">
          <ac:chgData name="Lant Pritchett" userId="954996d555a756eb" providerId="LiveId" clId="{07965231-31DB-461F-87AE-F0F8DEFAF47B}" dt="2021-06-17T10:14:21.745" v="3602" actId="700"/>
          <ac:spMkLst>
            <pc:docMk/>
            <pc:sldMk cId="1788589016" sldId="379"/>
            <ac:spMk id="3" creationId="{E019D1CD-61AF-4EF7-9FE4-A92F841D9772}"/>
          </ac:spMkLst>
        </pc:spChg>
        <pc:spChg chg="mod">
          <ac:chgData name="Lant Pritchett" userId="954996d555a756eb" providerId="LiveId" clId="{07965231-31DB-461F-87AE-F0F8DEFAF47B}" dt="2021-06-17T10:15:03.999" v="3608"/>
          <ac:spMkLst>
            <pc:docMk/>
            <pc:sldMk cId="1788589016" sldId="379"/>
            <ac:spMk id="9" creationId="{4A2073B6-D438-40EE-B3B0-947F7C6721AD}"/>
          </ac:spMkLst>
        </pc:spChg>
        <pc:spChg chg="mod">
          <ac:chgData name="Lant Pritchett" userId="954996d555a756eb" providerId="LiveId" clId="{07965231-31DB-461F-87AE-F0F8DEFAF47B}" dt="2021-06-17T10:15:03.999" v="3608"/>
          <ac:spMkLst>
            <pc:docMk/>
            <pc:sldMk cId="1788589016" sldId="379"/>
            <ac:spMk id="11" creationId="{0F18DD8B-26C5-44F3-8003-06B378533175}"/>
          </ac:spMkLst>
        </pc:spChg>
        <pc:spChg chg="mod topLvl">
          <ac:chgData name="Lant Pritchett" userId="954996d555a756eb" providerId="LiveId" clId="{07965231-31DB-461F-87AE-F0F8DEFAF47B}" dt="2021-06-17T10:20:08.419" v="3910" actId="1076"/>
          <ac:spMkLst>
            <pc:docMk/>
            <pc:sldMk cId="1788589016" sldId="379"/>
            <ac:spMk id="17" creationId="{04EBBB7E-837A-4D0F-8B6F-B7547A7B550B}"/>
          </ac:spMkLst>
        </pc:spChg>
        <pc:spChg chg="mod topLvl">
          <ac:chgData name="Lant Pritchett" userId="954996d555a756eb" providerId="LiveId" clId="{07965231-31DB-461F-87AE-F0F8DEFAF47B}" dt="2021-06-17T10:18:02.308" v="3897" actId="1076"/>
          <ac:spMkLst>
            <pc:docMk/>
            <pc:sldMk cId="1788589016" sldId="379"/>
            <ac:spMk id="19" creationId="{50B85E1B-1455-4965-BD5A-21AA4C00A70A}"/>
          </ac:spMkLst>
        </pc:spChg>
        <pc:spChg chg="add mod">
          <ac:chgData name="Lant Pritchett" userId="954996d555a756eb" providerId="LiveId" clId="{07965231-31DB-461F-87AE-F0F8DEFAF47B}" dt="2021-06-17T10:18:55.715" v="3901" actId="692"/>
          <ac:spMkLst>
            <pc:docMk/>
            <pc:sldMk cId="1788589016" sldId="379"/>
            <ac:spMk id="20" creationId="{DC067318-651F-4B73-A3A4-7DDAE7D9B7B2}"/>
          </ac:spMkLst>
        </pc:spChg>
        <pc:spChg chg="add mod">
          <ac:chgData name="Lant Pritchett" userId="954996d555a756eb" providerId="LiveId" clId="{07965231-31DB-461F-87AE-F0F8DEFAF47B}" dt="2021-06-17T10:19:28.887" v="3907" actId="692"/>
          <ac:spMkLst>
            <pc:docMk/>
            <pc:sldMk cId="1788589016" sldId="379"/>
            <ac:spMk id="21" creationId="{9E2C33A0-6E62-46A7-95CF-444AD88C2BF0}"/>
          </ac:spMkLst>
        </pc:spChg>
        <pc:spChg chg="add del">
          <ac:chgData name="Lant Pritchett" userId="954996d555a756eb" providerId="LiveId" clId="{07965231-31DB-461F-87AE-F0F8DEFAF47B}" dt="2021-06-17T10:20:03.525" v="3909" actId="11529"/>
          <ac:spMkLst>
            <pc:docMk/>
            <pc:sldMk cId="1788589016" sldId="379"/>
            <ac:spMk id="22" creationId="{5CA8607B-65C6-47D3-955E-47DC0365461B}"/>
          </ac:spMkLst>
        </pc:spChg>
        <pc:spChg chg="add mod">
          <ac:chgData name="Lant Pritchett" userId="954996d555a756eb" providerId="LiveId" clId="{07965231-31DB-461F-87AE-F0F8DEFAF47B}" dt="2021-06-17T10:20:35.715" v="3917" actId="692"/>
          <ac:spMkLst>
            <pc:docMk/>
            <pc:sldMk cId="1788589016" sldId="379"/>
            <ac:spMk id="23" creationId="{CA41B513-13FF-44CF-BE1F-4C6987300980}"/>
          </ac:spMkLst>
        </pc:spChg>
        <pc:spChg chg="add mod">
          <ac:chgData name="Lant Pritchett" userId="954996d555a756eb" providerId="LiveId" clId="{07965231-31DB-461F-87AE-F0F8DEFAF47B}" dt="2021-06-17T10:21:42.016" v="4051" actId="1076"/>
          <ac:spMkLst>
            <pc:docMk/>
            <pc:sldMk cId="1788589016" sldId="379"/>
            <ac:spMk id="24" creationId="{5641CFBC-9F81-4992-881F-566865FA5F87}"/>
          </ac:spMkLst>
        </pc:spChg>
        <pc:grpChg chg="add del mod">
          <ac:chgData name="Lant Pritchett" userId="954996d555a756eb" providerId="LiveId" clId="{07965231-31DB-461F-87AE-F0F8DEFAF47B}" dt="2021-06-17T10:15:14.142" v="3609"/>
          <ac:grpSpMkLst>
            <pc:docMk/>
            <pc:sldMk cId="1788589016" sldId="379"/>
            <ac:grpSpMk id="4" creationId="{F56B637E-2584-441F-A783-9A60AFA73F64}"/>
          </ac:grpSpMkLst>
        </pc:grpChg>
        <pc:grpChg chg="add del mod">
          <ac:chgData name="Lant Pritchett" userId="954996d555a756eb" providerId="LiveId" clId="{07965231-31DB-461F-87AE-F0F8DEFAF47B}" dt="2021-06-17T10:17:54.243" v="3895" actId="165"/>
          <ac:grpSpMkLst>
            <pc:docMk/>
            <pc:sldMk cId="1788589016" sldId="379"/>
            <ac:grpSpMk id="12" creationId="{9611D002-FAA3-4E2C-AFC0-1EF623C9C737}"/>
          </ac:grpSpMkLst>
        </pc:grpChg>
        <pc:cxnChg chg="mod">
          <ac:chgData name="Lant Pritchett" userId="954996d555a756eb" providerId="LiveId" clId="{07965231-31DB-461F-87AE-F0F8DEFAF47B}" dt="2021-06-17T10:15:03.999" v="3608"/>
          <ac:cxnSpMkLst>
            <pc:docMk/>
            <pc:sldMk cId="1788589016" sldId="379"/>
            <ac:cxnSpMk id="5" creationId="{CB222415-ECD4-41B5-BE9E-2D26B5BD9BCE}"/>
          </ac:cxnSpMkLst>
        </pc:cxnChg>
        <pc:cxnChg chg="mod">
          <ac:chgData name="Lant Pritchett" userId="954996d555a756eb" providerId="LiveId" clId="{07965231-31DB-461F-87AE-F0F8DEFAF47B}" dt="2021-06-17T10:15:03.999" v="3608"/>
          <ac:cxnSpMkLst>
            <pc:docMk/>
            <pc:sldMk cId="1788589016" sldId="379"/>
            <ac:cxnSpMk id="6" creationId="{C5C83414-0332-4245-A508-6C14EFEE86C3}"/>
          </ac:cxnSpMkLst>
        </pc:cxnChg>
        <pc:cxnChg chg="mod">
          <ac:chgData name="Lant Pritchett" userId="954996d555a756eb" providerId="LiveId" clId="{07965231-31DB-461F-87AE-F0F8DEFAF47B}" dt="2021-06-17T10:15:03.999" v="3608"/>
          <ac:cxnSpMkLst>
            <pc:docMk/>
            <pc:sldMk cId="1788589016" sldId="379"/>
            <ac:cxnSpMk id="7" creationId="{7EE9DE32-8945-4C67-92BA-A0FE47BF62E5}"/>
          </ac:cxnSpMkLst>
        </pc:cxnChg>
        <pc:cxnChg chg="mod">
          <ac:chgData name="Lant Pritchett" userId="954996d555a756eb" providerId="LiveId" clId="{07965231-31DB-461F-87AE-F0F8DEFAF47B}" dt="2021-06-17T10:15:03.999" v="3608"/>
          <ac:cxnSpMkLst>
            <pc:docMk/>
            <pc:sldMk cId="1788589016" sldId="379"/>
            <ac:cxnSpMk id="8" creationId="{72999194-0D1B-4BAE-ADC8-CF89F2C703E2}"/>
          </ac:cxnSpMkLst>
        </pc:cxnChg>
        <pc:cxnChg chg="mod">
          <ac:chgData name="Lant Pritchett" userId="954996d555a756eb" providerId="LiveId" clId="{07965231-31DB-461F-87AE-F0F8DEFAF47B}" dt="2021-06-17T10:15:03.999" v="3608"/>
          <ac:cxnSpMkLst>
            <pc:docMk/>
            <pc:sldMk cId="1788589016" sldId="379"/>
            <ac:cxnSpMk id="10" creationId="{6418DC2D-A503-4253-8DFE-AA71C8F210B9}"/>
          </ac:cxnSpMkLst>
        </pc:cxnChg>
        <pc:cxnChg chg="mod topLvl">
          <ac:chgData name="Lant Pritchett" userId="954996d555a756eb" providerId="LiveId" clId="{07965231-31DB-461F-87AE-F0F8DEFAF47B}" dt="2021-06-17T10:17:54.243" v="3895" actId="165"/>
          <ac:cxnSpMkLst>
            <pc:docMk/>
            <pc:sldMk cId="1788589016" sldId="379"/>
            <ac:cxnSpMk id="13" creationId="{F7A24461-3C6C-4D90-A137-8553645F80C3}"/>
          </ac:cxnSpMkLst>
        </pc:cxnChg>
        <pc:cxnChg chg="mod topLvl">
          <ac:chgData name="Lant Pritchett" userId="954996d555a756eb" providerId="LiveId" clId="{07965231-31DB-461F-87AE-F0F8DEFAF47B}" dt="2021-06-17T10:17:54.243" v="3895" actId="165"/>
          <ac:cxnSpMkLst>
            <pc:docMk/>
            <pc:sldMk cId="1788589016" sldId="379"/>
            <ac:cxnSpMk id="14" creationId="{2B0BB3BD-73EC-4FB7-BB7C-6203B797AFA5}"/>
          </ac:cxnSpMkLst>
        </pc:cxnChg>
        <pc:cxnChg chg="mod topLvl">
          <ac:chgData name="Lant Pritchett" userId="954996d555a756eb" providerId="LiveId" clId="{07965231-31DB-461F-87AE-F0F8DEFAF47B}" dt="2021-06-17T10:17:54.243" v="3895" actId="165"/>
          <ac:cxnSpMkLst>
            <pc:docMk/>
            <pc:sldMk cId="1788589016" sldId="379"/>
            <ac:cxnSpMk id="15" creationId="{44897FAF-2BDE-40DA-A46E-B9C29C0A3BD2}"/>
          </ac:cxnSpMkLst>
        </pc:cxnChg>
        <pc:cxnChg chg="mod topLvl">
          <ac:chgData name="Lant Pritchett" userId="954996d555a756eb" providerId="LiveId" clId="{07965231-31DB-461F-87AE-F0F8DEFAF47B}" dt="2021-06-17T10:17:54.243" v="3895" actId="165"/>
          <ac:cxnSpMkLst>
            <pc:docMk/>
            <pc:sldMk cId="1788589016" sldId="379"/>
            <ac:cxnSpMk id="16" creationId="{01C72884-FC6E-4850-B88E-2D0AAB146D10}"/>
          </ac:cxnSpMkLst>
        </pc:cxnChg>
        <pc:cxnChg chg="mod topLvl">
          <ac:chgData name="Lant Pritchett" userId="954996d555a756eb" providerId="LiveId" clId="{07965231-31DB-461F-87AE-F0F8DEFAF47B}" dt="2021-06-17T10:17:54.243" v="3895" actId="165"/>
          <ac:cxnSpMkLst>
            <pc:docMk/>
            <pc:sldMk cId="1788589016" sldId="379"/>
            <ac:cxnSpMk id="18" creationId="{3FBD1959-E9FD-4E32-82E4-CD618ABE5F22}"/>
          </ac:cxnSpMkLst>
        </pc:cxn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lpritch\Documents\Research\Growth\liberia%20growth.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'liberia graph'!$B$2</c:f>
              <c:strCache>
                <c:ptCount val="1"/>
                <c:pt idx="0">
                  <c:v>Liberia</c:v>
                </c:pt>
              </c:strCache>
            </c:strRef>
          </c:tx>
          <c:marker>
            <c:symbol val="none"/>
          </c:marker>
          <c:xVal>
            <c:numRef>
              <c:f>'liberia graph'!$A$3:$A$57</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xVal>
          <c:yVal>
            <c:numRef>
              <c:f>'liberia graph'!$B$3:$B$57</c:f>
              <c:numCache>
                <c:formatCode>General</c:formatCode>
                <c:ptCount val="55"/>
                <c:pt idx="0">
                  <c:v>767.59570058084262</c:v>
                </c:pt>
                <c:pt idx="1">
                  <c:v>769.44178392228082</c:v>
                </c:pt>
                <c:pt idx="2">
                  <c:v>762.88220551207496</c:v>
                </c:pt>
                <c:pt idx="3">
                  <c:v>763.07108690743053</c:v>
                </c:pt>
                <c:pt idx="4">
                  <c:v>784.35424246362345</c:v>
                </c:pt>
                <c:pt idx="5">
                  <c:v>803.012991656125</c:v>
                </c:pt>
                <c:pt idx="6">
                  <c:v>844.42176062225803</c:v>
                </c:pt>
                <c:pt idx="7">
                  <c:v>879.57863417656677</c:v>
                </c:pt>
                <c:pt idx="8">
                  <c:v>898.74768951452779</c:v>
                </c:pt>
                <c:pt idx="9">
                  <c:v>939.95509844301159</c:v>
                </c:pt>
                <c:pt idx="10">
                  <c:v>976.86485721796453</c:v>
                </c:pt>
                <c:pt idx="11">
                  <c:v>998.07411967449139</c:v>
                </c:pt>
                <c:pt idx="12">
                  <c:v>1011.8815848482117</c:v>
                </c:pt>
                <c:pt idx="13">
                  <c:v>962.36464048322239</c:v>
                </c:pt>
                <c:pt idx="14">
                  <c:v>980.26953742872058</c:v>
                </c:pt>
                <c:pt idx="15">
                  <c:v>919.49964533926379</c:v>
                </c:pt>
                <c:pt idx="16">
                  <c:v>940.96920251244478</c:v>
                </c:pt>
                <c:pt idx="17">
                  <c:v>929.13712128339387</c:v>
                </c:pt>
                <c:pt idx="18">
                  <c:v>945.96947154281747</c:v>
                </c:pt>
                <c:pt idx="19">
                  <c:v>947.10304544875737</c:v>
                </c:pt>
                <c:pt idx="20">
                  <c:v>878.73975314099062</c:v>
                </c:pt>
                <c:pt idx="21">
                  <c:v>829.60016066810533</c:v>
                </c:pt>
                <c:pt idx="22">
                  <c:v>779.79166438320408</c:v>
                </c:pt>
                <c:pt idx="23">
                  <c:v>739.15632686070899</c:v>
                </c:pt>
                <c:pt idx="24">
                  <c:v>704.7494047098121</c:v>
                </c:pt>
                <c:pt idx="25">
                  <c:v>688.11879971906171</c:v>
                </c:pt>
                <c:pt idx="26">
                  <c:v>673.67859063965739</c:v>
                </c:pt>
                <c:pt idx="27">
                  <c:v>670.16910136019305</c:v>
                </c:pt>
                <c:pt idx="28">
                  <c:v>664.28195702682194</c:v>
                </c:pt>
                <c:pt idx="29">
                  <c:v>494.74353541540762</c:v>
                </c:pt>
                <c:pt idx="30">
                  <c:v>246.20500115399494</c:v>
                </c:pt>
                <c:pt idx="31">
                  <c:v>214.94505904345627</c:v>
                </c:pt>
                <c:pt idx="32">
                  <c:v>142.10163200791553</c:v>
                </c:pt>
                <c:pt idx="33">
                  <c:v>96.302753978886756</c:v>
                </c:pt>
                <c:pt idx="34">
                  <c:v>74.867413910378446</c:v>
                </c:pt>
                <c:pt idx="35">
                  <c:v>69.579193491681707</c:v>
                </c:pt>
                <c:pt idx="36">
                  <c:v>73.828772502361247</c:v>
                </c:pt>
                <c:pt idx="37">
                  <c:v>141.50974221818348</c:v>
                </c:pt>
                <c:pt idx="38">
                  <c:v>170.37029271831301</c:v>
                </c:pt>
                <c:pt idx="39">
                  <c:v>193.51679340608317</c:v>
                </c:pt>
                <c:pt idx="40">
                  <c:v>235.96554534657852</c:v>
                </c:pt>
                <c:pt idx="41">
                  <c:v>234.20344787027702</c:v>
                </c:pt>
                <c:pt idx="42">
                  <c:v>237.32550162567782</c:v>
                </c:pt>
                <c:pt idx="43">
                  <c:v>162.94168574790589</c:v>
                </c:pt>
                <c:pt idx="44">
                  <c:v>164.03930037540886</c:v>
                </c:pt>
                <c:pt idx="45">
                  <c:v>168.20672667874899</c:v>
                </c:pt>
                <c:pt idx="46">
                  <c:v>175.56035478670714</c:v>
                </c:pt>
                <c:pt idx="47">
                  <c:v>184.79131601727312</c:v>
                </c:pt>
                <c:pt idx="48">
                  <c:v>189.88780814880491</c:v>
                </c:pt>
                <c:pt idx="49">
                  <c:v>192.17079022742658</c:v>
                </c:pt>
                <c:pt idx="50">
                  <c:v>196.86181169368447</c:v>
                </c:pt>
                <c:pt idx="51">
                  <c:v>206.65628037357098</c:v>
                </c:pt>
                <c:pt idx="52">
                  <c:v>217.28751699288222</c:v>
                </c:pt>
                <c:pt idx="53">
                  <c:v>230.50428518159833</c:v>
                </c:pt>
                <c:pt idx="54">
                  <c:v>226.23695223035972</c:v>
                </c:pt>
              </c:numCache>
            </c:numRef>
          </c:yVal>
          <c:smooth val="1"/>
          <c:extLst>
            <c:ext xmlns:c16="http://schemas.microsoft.com/office/drawing/2014/chart" uri="{C3380CC4-5D6E-409C-BE32-E72D297353CC}">
              <c16:uniqueId val="{00000000-9AA8-4913-9CC8-193DDBB9D666}"/>
            </c:ext>
          </c:extLst>
        </c:ser>
        <c:ser>
          <c:idx val="1"/>
          <c:order val="1"/>
          <c:tx>
            <c:strRef>
              <c:f>'liberia graph'!$C$2</c:f>
              <c:strCache>
                <c:ptCount val="1"/>
                <c:pt idx="0">
                  <c:v>Sub-Saharan Africa</c:v>
                </c:pt>
              </c:strCache>
            </c:strRef>
          </c:tx>
          <c:marker>
            <c:symbol val="none"/>
          </c:marker>
          <c:xVal>
            <c:numRef>
              <c:f>'liberia graph'!$A$3:$A$57</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numCache>
            </c:numRef>
          </c:xVal>
          <c:yVal>
            <c:numRef>
              <c:f>'liberia graph'!$C$3:$C$57</c:f>
              <c:numCache>
                <c:formatCode>General</c:formatCode>
                <c:ptCount val="55"/>
                <c:pt idx="0">
                  <c:v>707.40274078674793</c:v>
                </c:pt>
                <c:pt idx="1">
                  <c:v>702.47897027838303</c:v>
                </c:pt>
                <c:pt idx="2">
                  <c:v>728.14986224343193</c:v>
                </c:pt>
                <c:pt idx="3">
                  <c:v>755.03621075288015</c:v>
                </c:pt>
                <c:pt idx="4">
                  <c:v>778.48198438956604</c:v>
                </c:pt>
                <c:pt idx="5">
                  <c:v>807.47348935549269</c:v>
                </c:pt>
                <c:pt idx="6">
                  <c:v>808.08558248347424</c:v>
                </c:pt>
                <c:pt idx="7">
                  <c:v>800.31375368529461</c:v>
                </c:pt>
                <c:pt idx="8">
                  <c:v>808.16365271346319</c:v>
                </c:pt>
                <c:pt idx="9">
                  <c:v>846.78567839894174</c:v>
                </c:pt>
                <c:pt idx="10">
                  <c:v>892.21625486802543</c:v>
                </c:pt>
                <c:pt idx="11">
                  <c:v>925.86544411507464</c:v>
                </c:pt>
                <c:pt idx="12">
                  <c:v>924.83934808577794</c:v>
                </c:pt>
                <c:pt idx="13">
                  <c:v>939.43279691715293</c:v>
                </c:pt>
                <c:pt idx="14">
                  <c:v>982.06223421699247</c:v>
                </c:pt>
                <c:pt idx="15">
                  <c:v>963.23172678582046</c:v>
                </c:pt>
                <c:pt idx="16">
                  <c:v>980.62912875516724</c:v>
                </c:pt>
                <c:pt idx="17">
                  <c:v>971.38070360978861</c:v>
                </c:pt>
                <c:pt idx="18">
                  <c:v>951.17337201602197</c:v>
                </c:pt>
                <c:pt idx="19">
                  <c:v>959.95596560654349</c:v>
                </c:pt>
                <c:pt idx="20">
                  <c:v>970.75299248870351</c:v>
                </c:pt>
                <c:pt idx="21">
                  <c:v>959.9763615380665</c:v>
                </c:pt>
                <c:pt idx="22">
                  <c:v>936.59997696532344</c:v>
                </c:pt>
                <c:pt idx="23">
                  <c:v>899.84225554674913</c:v>
                </c:pt>
                <c:pt idx="24">
                  <c:v>898.58403755384859</c:v>
                </c:pt>
                <c:pt idx="25">
                  <c:v>886.98087924461265</c:v>
                </c:pt>
                <c:pt idx="26">
                  <c:v>863.899303851215</c:v>
                </c:pt>
                <c:pt idx="27">
                  <c:v>844.5823907964899</c:v>
                </c:pt>
                <c:pt idx="28">
                  <c:v>854.26824947408988</c:v>
                </c:pt>
                <c:pt idx="29">
                  <c:v>856.30530105704054</c:v>
                </c:pt>
                <c:pt idx="30">
                  <c:v>845.81087766919279</c:v>
                </c:pt>
                <c:pt idx="31">
                  <c:v>822.78859719845127</c:v>
                </c:pt>
                <c:pt idx="32">
                  <c:v>789.32103324820469</c:v>
                </c:pt>
                <c:pt idx="33">
                  <c:v>775.18322759529235</c:v>
                </c:pt>
                <c:pt idx="34">
                  <c:v>769.30449268941652</c:v>
                </c:pt>
                <c:pt idx="35">
                  <c:v>772.85958790075983</c:v>
                </c:pt>
                <c:pt idx="36">
                  <c:v>789.85562626071646</c:v>
                </c:pt>
                <c:pt idx="37">
                  <c:v>795.52807317566089</c:v>
                </c:pt>
                <c:pt idx="38">
                  <c:v>791.41287871076634</c:v>
                </c:pt>
                <c:pt idx="39">
                  <c:v>788.57329940444697</c:v>
                </c:pt>
                <c:pt idx="40">
                  <c:v>794.48590244106117</c:v>
                </c:pt>
                <c:pt idx="41">
                  <c:v>802.64798920110354</c:v>
                </c:pt>
                <c:pt idx="42">
                  <c:v>809.00439003389931</c:v>
                </c:pt>
                <c:pt idx="43">
                  <c:v>822.00026269420164</c:v>
                </c:pt>
                <c:pt idx="44">
                  <c:v>875.74221372685497</c:v>
                </c:pt>
                <c:pt idx="45">
                  <c:v>896.72943545621854</c:v>
                </c:pt>
                <c:pt idx="46">
                  <c:v>925.89678520907898</c:v>
                </c:pt>
                <c:pt idx="47">
                  <c:v>955.98453111459128</c:v>
                </c:pt>
                <c:pt idx="48">
                  <c:v>972.29573543945855</c:v>
                </c:pt>
                <c:pt idx="49">
                  <c:v>964.89749172002234</c:v>
                </c:pt>
                <c:pt idx="50">
                  <c:v>988.04957678539063</c:v>
                </c:pt>
                <c:pt idx="51">
                  <c:v>1001.9105890450766</c:v>
                </c:pt>
                <c:pt idx="52">
                  <c:v>1013.6178194446921</c:v>
                </c:pt>
                <c:pt idx="53">
                  <c:v>1028.8387667202737</c:v>
                </c:pt>
                <c:pt idx="54">
                  <c:v>1044.8709546338348</c:v>
                </c:pt>
              </c:numCache>
            </c:numRef>
          </c:yVal>
          <c:smooth val="1"/>
          <c:extLst>
            <c:ext xmlns:c16="http://schemas.microsoft.com/office/drawing/2014/chart" uri="{C3380CC4-5D6E-409C-BE32-E72D297353CC}">
              <c16:uniqueId val="{00000001-9AA8-4913-9CC8-193DDBB9D666}"/>
            </c:ext>
          </c:extLst>
        </c:ser>
        <c:dLbls>
          <c:showLegendKey val="0"/>
          <c:showVal val="0"/>
          <c:showCatName val="0"/>
          <c:showSerName val="0"/>
          <c:showPercent val="0"/>
          <c:showBubbleSize val="0"/>
        </c:dLbls>
        <c:axId val="110168320"/>
        <c:axId val="110186496"/>
      </c:scatterChart>
      <c:valAx>
        <c:axId val="110168320"/>
        <c:scaling>
          <c:orientation val="minMax"/>
        </c:scaling>
        <c:delete val="0"/>
        <c:axPos val="b"/>
        <c:numFmt formatCode="General" sourceLinked="1"/>
        <c:majorTickMark val="out"/>
        <c:minorTickMark val="none"/>
        <c:tickLblPos val="nextTo"/>
        <c:crossAx val="110186496"/>
        <c:crosses val="autoZero"/>
        <c:crossBetween val="midCat"/>
      </c:valAx>
      <c:valAx>
        <c:axId val="110186496"/>
        <c:scaling>
          <c:orientation val="minMax"/>
        </c:scaling>
        <c:delete val="0"/>
        <c:axPos val="l"/>
        <c:majorGridlines/>
        <c:title>
          <c:tx>
            <c:rich>
              <a:bodyPr rot="0" vert="horz"/>
              <a:lstStyle/>
              <a:p>
                <a:pPr>
                  <a:defRPr/>
                </a:pPr>
                <a:r>
                  <a:rPr lang="en-US"/>
                  <a:t>GDPPC, 2005 US$</a:t>
                </a:r>
              </a:p>
            </c:rich>
          </c:tx>
          <c:overlay val="0"/>
        </c:title>
        <c:numFmt formatCode="General" sourceLinked="1"/>
        <c:majorTickMark val="out"/>
        <c:minorTickMark val="none"/>
        <c:tickLblPos val="nextTo"/>
        <c:crossAx val="110168320"/>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Sheet1!$E$1</c:f>
              <c:strCache>
                <c:ptCount val="1"/>
                <c:pt idx="0">
                  <c:v>Spain</c:v>
                </c:pt>
              </c:strCache>
            </c:strRef>
          </c:tx>
          <c:marker>
            <c:symbol val="none"/>
          </c:marker>
          <c:xVal>
            <c:numRef>
              <c:f>Sheet1!$D$2:$D$72</c:f>
              <c:numCache>
                <c:formatCode>General</c:formatCode>
                <c:ptCount val="7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numCache>
            </c:numRef>
          </c:xVal>
          <c:yVal>
            <c:numRef>
              <c:f>Sheet1!$E$2:$E$72</c:f>
              <c:numCache>
                <c:formatCode>General</c:formatCode>
                <c:ptCount val="71"/>
                <c:pt idx="0">
                  <c:v>3106.9288368783209</c:v>
                </c:pt>
                <c:pt idx="1">
                  <c:v>3597.1419499378721</c:v>
                </c:pt>
                <c:pt idx="2">
                  <c:v>3721.9003997165541</c:v>
                </c:pt>
                <c:pt idx="3">
                  <c:v>3552.8458162717607</c:v>
                </c:pt>
                <c:pt idx="4">
                  <c:v>3984.8814432566246</c:v>
                </c:pt>
                <c:pt idx="5">
                  <c:v>4156.1246949805436</c:v>
                </c:pt>
                <c:pt idx="6">
                  <c:v>4426.543768460805</c:v>
                </c:pt>
                <c:pt idx="7">
                  <c:v>4592.5973029471988</c:v>
                </c:pt>
                <c:pt idx="8">
                  <c:v>4749.4894799859603</c:v>
                </c:pt>
                <c:pt idx="9">
                  <c:v>4607.5845802130616</c:v>
                </c:pt>
                <c:pt idx="10">
                  <c:v>5065.6289446096462</c:v>
                </c:pt>
                <c:pt idx="11">
                  <c:v>5587.8225350542225</c:v>
                </c:pt>
                <c:pt idx="12">
                  <c:v>6081.758788816137</c:v>
                </c:pt>
                <c:pt idx="13">
                  <c:v>6608.4787963031749</c:v>
                </c:pt>
                <c:pt idx="14">
                  <c:v>6887.6700262089607</c:v>
                </c:pt>
                <c:pt idx="15">
                  <c:v>7202.318237784043</c:v>
                </c:pt>
                <c:pt idx="16">
                  <c:v>7712.6648622903977</c:v>
                </c:pt>
                <c:pt idx="17">
                  <c:v>8059.088894278626</c:v>
                </c:pt>
                <c:pt idx="18">
                  <c:v>8523.5976073309375</c:v>
                </c:pt>
                <c:pt idx="19">
                  <c:v>9241.4487055819063</c:v>
                </c:pt>
                <c:pt idx="20">
                  <c:v>9549.378397296312</c:v>
                </c:pt>
                <c:pt idx="21">
                  <c:v>9940.7889400998265</c:v>
                </c:pt>
                <c:pt idx="22">
                  <c:v>10677.796011700129</c:v>
                </c:pt>
                <c:pt idx="23">
                  <c:v>11352.965163453984</c:v>
                </c:pt>
                <c:pt idx="24">
                  <c:v>11503.493673117158</c:v>
                </c:pt>
                <c:pt idx="25">
                  <c:v>11536.523009429555</c:v>
                </c:pt>
                <c:pt idx="26">
                  <c:v>11959.095230008123</c:v>
                </c:pt>
                <c:pt idx="27">
                  <c:v>12335.081787995423</c:v>
                </c:pt>
                <c:pt idx="28">
                  <c:v>12718.642501308505</c:v>
                </c:pt>
                <c:pt idx="29">
                  <c:v>12835.267317257638</c:v>
                </c:pt>
                <c:pt idx="30">
                  <c:v>12910.440878743244</c:v>
                </c:pt>
                <c:pt idx="31">
                  <c:v>12046.537560382711</c:v>
                </c:pt>
                <c:pt idx="32">
                  <c:v>11659.211055344647</c:v>
                </c:pt>
                <c:pt idx="33">
                  <c:v>11307.849261722018</c:v>
                </c:pt>
                <c:pt idx="34">
                  <c:v>11137.741655046477</c:v>
                </c:pt>
                <c:pt idx="35">
                  <c:v>11040.822290734508</c:v>
                </c:pt>
                <c:pt idx="36">
                  <c:v>11816.838744352894</c:v>
                </c:pt>
                <c:pt idx="37">
                  <c:v>12717.852088858659</c:v>
                </c:pt>
                <c:pt idx="38">
                  <c:v>13685.534291949376</c:v>
                </c:pt>
                <c:pt idx="39">
                  <c:v>14667.783029853963</c:v>
                </c:pt>
                <c:pt idx="40">
                  <c:v>15624.245451650046</c:v>
                </c:pt>
                <c:pt idx="41">
                  <c:v>16403.611134157578</c:v>
                </c:pt>
                <c:pt idx="42">
                  <c:v>16881.476927934022</c:v>
                </c:pt>
                <c:pt idx="43">
                  <c:v>16858.976115103625</c:v>
                </c:pt>
                <c:pt idx="44">
                  <c:v>17568.351023995605</c:v>
                </c:pt>
                <c:pt idx="45">
                  <c:v>18531.831328379041</c:v>
                </c:pt>
                <c:pt idx="46">
                  <c:v>19111.445858587103</c:v>
                </c:pt>
                <c:pt idx="47">
                  <c:v>20429.183944457389</c:v>
                </c:pt>
                <c:pt idx="48">
                  <c:v>22033.330029700235</c:v>
                </c:pt>
                <c:pt idx="49">
                  <c:v>23111.652170234433</c:v>
                </c:pt>
                <c:pt idx="50">
                  <c:v>24135.064293973828</c:v>
                </c:pt>
                <c:pt idx="51">
                  <c:v>24894.741789991465</c:v>
                </c:pt>
                <c:pt idx="52">
                  <c:v>25741.488653883505</c:v>
                </c:pt>
                <c:pt idx="53">
                  <c:v>25597.811478646425</c:v>
                </c:pt>
                <c:pt idx="54">
                  <c:v>26387.691246195012</c:v>
                </c:pt>
                <c:pt idx="55">
                  <c:v>26954.902359443706</c:v>
                </c:pt>
                <c:pt idx="56">
                  <c:v>28875.312665508001</c:v>
                </c:pt>
                <c:pt idx="57">
                  <c:v>30744.312599407265</c:v>
                </c:pt>
                <c:pt idx="58">
                  <c:v>30825.940767892655</c:v>
                </c:pt>
                <c:pt idx="59">
                  <c:v>29612.179627146288</c:v>
                </c:pt>
                <c:pt idx="60">
                  <c:v>29172.896909561518</c:v>
                </c:pt>
                <c:pt idx="61">
                  <c:v>28884.249322821459</c:v>
                </c:pt>
                <c:pt idx="62">
                  <c:v>28262.246295510839</c:v>
                </c:pt>
                <c:pt idx="63">
                  <c:v>28018.87833856589</c:v>
                </c:pt>
                <c:pt idx="64">
                  <c:v>28487.073631396808</c:v>
                </c:pt>
                <c:pt idx="65">
                  <c:v>29406.545931758592</c:v>
                </c:pt>
                <c:pt idx="66">
                  <c:v>30197.98565546504</c:v>
                </c:pt>
                <c:pt idx="67">
                  <c:v>30914.381982954939</c:v>
                </c:pt>
                <c:pt idx="68">
                  <c:v>31579.695468771573</c:v>
                </c:pt>
                <c:pt idx="69">
                  <c:v>32226.973507018833</c:v>
                </c:pt>
                <c:pt idx="70">
                  <c:v>32847.943567641749</c:v>
                </c:pt>
              </c:numCache>
            </c:numRef>
          </c:yVal>
          <c:smooth val="1"/>
          <c:extLst>
            <c:ext xmlns:c16="http://schemas.microsoft.com/office/drawing/2014/chart" uri="{C3380CC4-5D6E-409C-BE32-E72D297353CC}">
              <c16:uniqueId val="{00000000-5D66-4AB4-9363-58059B099617}"/>
            </c:ext>
          </c:extLst>
        </c:ser>
        <c:ser>
          <c:idx val="1"/>
          <c:order val="1"/>
          <c:tx>
            <c:strRef>
              <c:f>Sheet1!$F$1</c:f>
              <c:strCache>
                <c:ptCount val="1"/>
                <c:pt idx="0">
                  <c:v>Venezuela</c:v>
                </c:pt>
              </c:strCache>
            </c:strRef>
          </c:tx>
          <c:marker>
            <c:symbol val="none"/>
          </c:marker>
          <c:xVal>
            <c:numRef>
              <c:f>Sheet1!$D$2:$D$72</c:f>
              <c:numCache>
                <c:formatCode>General</c:formatCode>
                <c:ptCount val="7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numCache>
            </c:numRef>
          </c:xVal>
          <c:yVal>
            <c:numRef>
              <c:f>Sheet1!$F$2:$F$72</c:f>
              <c:numCache>
                <c:formatCode>General</c:formatCode>
                <c:ptCount val="71"/>
                <c:pt idx="0">
                  <c:v>5792.8106989535299</c:v>
                </c:pt>
                <c:pt idx="1">
                  <c:v>6130.5913880488406</c:v>
                </c:pt>
                <c:pt idx="2">
                  <c:v>6606.4234065480814</c:v>
                </c:pt>
                <c:pt idx="3">
                  <c:v>6672.5804945723758</c:v>
                </c:pt>
                <c:pt idx="4">
                  <c:v>7108.2217381559994</c:v>
                </c:pt>
                <c:pt idx="5">
                  <c:v>7321.1390635312064</c:v>
                </c:pt>
                <c:pt idx="6">
                  <c:v>7503.5333950835502</c:v>
                </c:pt>
                <c:pt idx="7">
                  <c:v>8268.9148885422892</c:v>
                </c:pt>
                <c:pt idx="8">
                  <c:v>8080.8389332206143</c:v>
                </c:pt>
                <c:pt idx="9">
                  <c:v>8037.7560420631753</c:v>
                </c:pt>
                <c:pt idx="10">
                  <c:v>7223.8661565823568</c:v>
                </c:pt>
                <c:pt idx="11">
                  <c:v>7103.0609111881768</c:v>
                </c:pt>
                <c:pt idx="12">
                  <c:v>7147.2177200995311</c:v>
                </c:pt>
                <c:pt idx="13">
                  <c:v>7398.0138832305493</c:v>
                </c:pt>
                <c:pt idx="14">
                  <c:v>7806.4294123626087</c:v>
                </c:pt>
                <c:pt idx="15">
                  <c:v>7731.6657814388291</c:v>
                </c:pt>
                <c:pt idx="16">
                  <c:v>7518.1862486869704</c:v>
                </c:pt>
                <c:pt idx="17">
                  <c:v>7483.9010010919719</c:v>
                </c:pt>
                <c:pt idx="18">
                  <c:v>7969.5989002101596</c:v>
                </c:pt>
                <c:pt idx="19">
                  <c:v>8061.1974724782749</c:v>
                </c:pt>
                <c:pt idx="20">
                  <c:v>8744.6000911646242</c:v>
                </c:pt>
                <c:pt idx="21">
                  <c:v>8808.2303729807427</c:v>
                </c:pt>
                <c:pt idx="22">
                  <c:v>8767.836748126665</c:v>
                </c:pt>
                <c:pt idx="23">
                  <c:v>9017.434926592965</c:v>
                </c:pt>
                <c:pt idx="24">
                  <c:v>9701.4070979916014</c:v>
                </c:pt>
                <c:pt idx="25">
                  <c:v>8720.7984777561614</c:v>
                </c:pt>
                <c:pt idx="26">
                  <c:v>9025.3504455631301</c:v>
                </c:pt>
                <c:pt idx="27">
                  <c:v>9036.7617977656901</c:v>
                </c:pt>
                <c:pt idx="28">
                  <c:v>8528.0252834116018</c:v>
                </c:pt>
                <c:pt idx="29">
                  <c:v>9232.8037992322734</c:v>
                </c:pt>
                <c:pt idx="30">
                  <c:v>9396.5075737185671</c:v>
                </c:pt>
                <c:pt idx="31">
                  <c:v>9149.9445145767859</c:v>
                </c:pt>
                <c:pt idx="32">
                  <c:v>8144.3486724040768</c:v>
                </c:pt>
                <c:pt idx="33">
                  <c:v>8296.4666301741127</c:v>
                </c:pt>
                <c:pt idx="34">
                  <c:v>8318.905860422361</c:v>
                </c:pt>
                <c:pt idx="35">
                  <c:v>7884.6483437915685</c:v>
                </c:pt>
                <c:pt idx="36">
                  <c:v>7093.1136136544383</c:v>
                </c:pt>
                <c:pt idx="37">
                  <c:v>7268.7814463488958</c:v>
                </c:pt>
                <c:pt idx="38">
                  <c:v>7104.3458870671657</c:v>
                </c:pt>
                <c:pt idx="39">
                  <c:v>7126.0694571809863</c:v>
                </c:pt>
                <c:pt idx="40">
                  <c:v>7721.1348544135517</c:v>
                </c:pt>
                <c:pt idx="41">
                  <c:v>7441.5873495895521</c:v>
                </c:pt>
                <c:pt idx="42">
                  <c:v>7345.6267128168602</c:v>
                </c:pt>
                <c:pt idx="43">
                  <c:v>6930.5937053275102</c:v>
                </c:pt>
                <c:pt idx="44">
                  <c:v>6659.9605905140916</c:v>
                </c:pt>
                <c:pt idx="45">
                  <c:v>6621.9129836206721</c:v>
                </c:pt>
                <c:pt idx="46">
                  <c:v>6661.8150137729044</c:v>
                </c:pt>
                <c:pt idx="47">
                  <c:v>6285.4295268301794</c:v>
                </c:pt>
                <c:pt idx="48">
                  <c:v>5593.9354348028965</c:v>
                </c:pt>
                <c:pt idx="49">
                  <c:v>5466.2046967219121</c:v>
                </c:pt>
                <c:pt idx="50">
                  <c:v>6170.31811538085</c:v>
                </c:pt>
                <c:pt idx="51">
                  <c:v>6051.9261132227239</c:v>
                </c:pt>
                <c:pt idx="52">
                  <c:v>5712.4952756533603</c:v>
                </c:pt>
                <c:pt idx="53">
                  <c:v>5474.9319378205018</c:v>
                </c:pt>
                <c:pt idx="54">
                  <c:v>6957.8868510427901</c:v>
                </c:pt>
                <c:pt idx="55">
                  <c:v>8544.5616538583199</c:v>
                </c:pt>
                <c:pt idx="56">
                  <c:v>9471.1206851587303</c:v>
                </c:pt>
                <c:pt idx="57">
                  <c:v>10134.563704247392</c:v>
                </c:pt>
                <c:pt idx="58">
                  <c:v>10904.988900466311</c:v>
                </c:pt>
                <c:pt idx="59">
                  <c:v>8805.3400180428325</c:v>
                </c:pt>
                <c:pt idx="60">
                  <c:v>9887.2899890430799</c:v>
                </c:pt>
                <c:pt idx="61">
                  <c:v>10143.996324319716</c:v>
                </c:pt>
                <c:pt idx="62">
                  <c:v>10553.259480459959</c:v>
                </c:pt>
                <c:pt idx="63">
                  <c:v>10528.033709216244</c:v>
                </c:pt>
                <c:pt idx="64">
                  <c:v>9950.3163730573906</c:v>
                </c:pt>
                <c:pt idx="65">
                  <c:v>8817.3429344149645</c:v>
                </c:pt>
                <c:pt idx="66">
                  <c:v>8161.0873685825854</c:v>
                </c:pt>
                <c:pt idx="67">
                  <c:v>7673.9301961104502</c:v>
                </c:pt>
                <c:pt idx="68">
                  <c:v>7328.7180782759351</c:v>
                </c:pt>
                <c:pt idx="69">
                  <c:v>7143.5853670187716</c:v>
                </c:pt>
                <c:pt idx="70">
                  <c:v>7033.5770619790655</c:v>
                </c:pt>
              </c:numCache>
            </c:numRef>
          </c:yVal>
          <c:smooth val="1"/>
          <c:extLst>
            <c:ext xmlns:c16="http://schemas.microsoft.com/office/drawing/2014/chart" uri="{C3380CC4-5D6E-409C-BE32-E72D297353CC}">
              <c16:uniqueId val="{00000001-5D66-4AB4-9363-58059B099617}"/>
            </c:ext>
          </c:extLst>
        </c:ser>
        <c:dLbls>
          <c:showLegendKey val="0"/>
          <c:showVal val="0"/>
          <c:showCatName val="0"/>
          <c:showSerName val="0"/>
          <c:showPercent val="0"/>
          <c:showBubbleSize val="0"/>
        </c:dLbls>
        <c:axId val="126416768"/>
        <c:axId val="126418304"/>
      </c:scatterChart>
      <c:valAx>
        <c:axId val="126416768"/>
        <c:scaling>
          <c:orientation val="minMax"/>
          <c:max val="2020"/>
          <c:min val="1950"/>
        </c:scaling>
        <c:delete val="0"/>
        <c:axPos val="b"/>
        <c:numFmt formatCode="General" sourceLinked="1"/>
        <c:majorTickMark val="out"/>
        <c:minorTickMark val="none"/>
        <c:tickLblPos val="nextTo"/>
        <c:crossAx val="126418304"/>
        <c:crosses val="autoZero"/>
        <c:crossBetween val="midCat"/>
      </c:valAx>
      <c:valAx>
        <c:axId val="126418304"/>
        <c:scaling>
          <c:orientation val="minMax"/>
        </c:scaling>
        <c:delete val="0"/>
        <c:axPos val="l"/>
        <c:majorGridlines/>
        <c:title>
          <c:tx>
            <c:rich>
              <a:bodyPr rot="-5400000" vert="horz"/>
              <a:lstStyle/>
              <a:p>
                <a:pPr>
                  <a:defRPr/>
                </a:pPr>
                <a:r>
                  <a:rPr lang="en-US"/>
                  <a:t>GDP per capita, PPP</a:t>
                </a:r>
              </a:p>
            </c:rich>
          </c:tx>
          <c:overlay val="0"/>
        </c:title>
        <c:numFmt formatCode="General" sourceLinked="1"/>
        <c:majorTickMark val="out"/>
        <c:minorTickMark val="none"/>
        <c:tickLblPos val="nextTo"/>
        <c:crossAx val="126416768"/>
        <c:crosses val="autoZero"/>
        <c:crossBetween val="midCat"/>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0.41149</cdr:x>
      <cdr:y>0.68421</cdr:y>
    </cdr:from>
    <cdr:to>
      <cdr:x>0.77174</cdr:x>
      <cdr:y>0.77193</cdr:y>
    </cdr:to>
    <cdr:cxnSp macro="">
      <cdr:nvCxnSpPr>
        <cdr:cNvPr id="5" name="Straight Arrow Connector 4">
          <a:extLst xmlns:a="http://schemas.openxmlformats.org/drawingml/2006/main">
            <a:ext uri="{FF2B5EF4-FFF2-40B4-BE49-F238E27FC236}">
              <a16:creationId xmlns:a16="http://schemas.microsoft.com/office/drawing/2014/main" id="{EA6DE350-2289-4D1F-B73F-B84E5F3CCC56}"/>
            </a:ext>
          </a:extLst>
        </cdr:cNvPr>
        <cdr:cNvCxnSpPr/>
      </cdr:nvCxnSpPr>
      <cdr:spPr>
        <a:xfrm xmlns:a="http://schemas.openxmlformats.org/drawingml/2006/main">
          <a:off x="2884714" y="2971800"/>
          <a:ext cx="2525486" cy="381000"/>
        </a:xfrm>
        <a:prstGeom xmlns:a="http://schemas.openxmlformats.org/drawingml/2006/main" prst="straightConnector1">
          <a:avLst/>
        </a:prstGeom>
        <a:ln xmlns:a="http://schemas.openxmlformats.org/drawingml/2006/main" w="44450">
          <a:solidFill>
            <a:srgbClr val="FF0000"/>
          </a:solidFill>
          <a:prstDash val="dashDot"/>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72337-C6B7-4C49-AA6F-1537C73924E7}" type="datetimeFigureOut">
              <a:rPr lang="en-US" smtClean="0"/>
              <a:t>6/17/2021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05372-C8E9-4878-877C-E6681172A4EB}" type="slidenum">
              <a:rPr lang="en-US" smtClean="0"/>
              <a:t>‹#›</a:t>
            </a:fld>
            <a:endParaRPr lang="en-US"/>
          </a:p>
        </p:txBody>
      </p:sp>
    </p:spTree>
    <p:extLst>
      <p:ext uri="{BB962C8B-B14F-4D97-AF65-F5344CB8AC3E}">
        <p14:creationId xmlns:p14="http://schemas.microsoft.com/office/powerpoint/2010/main" val="130573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Lant: </a:t>
            </a:r>
            <a:r>
              <a:rPr lang="en-US" sz="1200" kern="1200" dirty="0">
                <a:solidFill>
                  <a:schemeClr val="tx1"/>
                </a:solidFill>
                <a:latin typeface="+mn-lt"/>
                <a:ea typeface="+mn-ea"/>
                <a:cs typeface="+mn-cs"/>
              </a:rPr>
              <a:t>This is important as it rules out lots of silly talk about what is "necessary" for growth and is big fact for endogenous growth models. (I have graphs for usa and denmark showing the amazing predictive accuracy of 100 year ahead forecasts). </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From the paper: One of the most striking economic facts is that one can predict OECD countries’ </a:t>
            </a:r>
            <a:r>
              <a:rPr lang="en-US" sz="1200" i="1" kern="1200" dirty="0">
                <a:solidFill>
                  <a:schemeClr val="tx1"/>
                </a:solidFill>
                <a:latin typeface="+mn-lt"/>
                <a:ea typeface="+mn-ea"/>
                <a:cs typeface="+mn-cs"/>
              </a:rPr>
              <a:t>level</a:t>
            </a:r>
            <a:r>
              <a:rPr lang="en-US" sz="1200" kern="1200" dirty="0">
                <a:solidFill>
                  <a:schemeClr val="tx1"/>
                </a:solidFill>
                <a:latin typeface="+mn-lt"/>
                <a:ea typeface="+mn-ea"/>
                <a:cs typeface="+mn-cs"/>
              </a:rPr>
              <a:t> of income 100 years ahead with remarkable accuracy.  Figure 2 shows that using just data from 1890 to 1901 one can predict Danish GDP per capita in 2003 to within a few percentage points.  One important implication is that Denmark’s growth has not </a:t>
            </a:r>
            <a:r>
              <a:rPr lang="en-US" sz="1200" i="1" kern="1200" dirty="0">
                <a:solidFill>
                  <a:schemeClr val="tx1"/>
                </a:solidFill>
                <a:latin typeface="+mn-lt"/>
                <a:ea typeface="+mn-ea"/>
                <a:cs typeface="+mn-cs"/>
              </a:rPr>
              <a:t>accelerated </a:t>
            </a:r>
            <a:r>
              <a:rPr lang="en-US" sz="1200" kern="1200" dirty="0">
                <a:solidFill>
                  <a:schemeClr val="tx1"/>
                </a:solidFill>
                <a:latin typeface="+mn-lt"/>
                <a:ea typeface="+mn-ea"/>
                <a:cs typeface="+mn-cs"/>
              </a:rPr>
              <a:t>or </a:t>
            </a:r>
            <a:r>
              <a:rPr lang="en-US" sz="1200" i="1" kern="1200" dirty="0">
                <a:solidFill>
                  <a:schemeClr val="tx1"/>
                </a:solidFill>
                <a:latin typeface="+mn-lt"/>
                <a:ea typeface="+mn-ea"/>
                <a:cs typeface="+mn-cs"/>
              </a:rPr>
              <a:t>decelerated</a:t>
            </a:r>
            <a:r>
              <a:rPr lang="en-US" sz="1200" kern="1200" dirty="0">
                <a:solidFill>
                  <a:schemeClr val="tx1"/>
                </a:solidFill>
                <a:latin typeface="+mn-lt"/>
                <a:ea typeface="+mn-ea"/>
                <a:cs typeface="+mn-cs"/>
              </a:rPr>
              <a:t> in over 100 years—its average growth from 1870 to 2003 was 1.94 percent, its growth from 1890 to 1915 was 1.93 percent, its growth 1980 to 2003 was 1.91 ppa.  This lack of long-run growth acceleration across a century is true of the (old) OECD countries. This fact of long-run stable growth of the leaders itself rules out models that explain steady state growth as a linear function of anything that has grown steadily over time.   As (</a:t>
            </a:r>
            <a:r>
              <a:rPr lang="en-US" sz="1200" u="none" strike="noStrike" kern="1200" dirty="0">
                <a:solidFill>
                  <a:schemeClr val="tx1"/>
                </a:solidFill>
                <a:latin typeface="+mn-lt"/>
                <a:ea typeface="+mn-ea"/>
                <a:cs typeface="+mn-cs"/>
                <a:hlinkClick r:id="" action="ppaction://hlinkfile" tooltip="Jones, 1995 #106"/>
              </a:rPr>
              <a:t>Jones 1995</a:t>
            </a:r>
            <a:r>
              <a:rPr lang="en-US" sz="1200" kern="1200" dirty="0">
                <a:solidFill>
                  <a:schemeClr val="tx1"/>
                </a:solidFill>
                <a:latin typeface="+mn-lt"/>
                <a:ea typeface="+mn-ea"/>
                <a:cs typeface="+mn-cs"/>
              </a:rPr>
              <a:t>) pointed out early on in the debate over endogenous growth models the fact that measures of education or knowledge or R&amp;D have growth many fold over time while growth has been stable itself rules out many “first generation” endogenous growth models and makes the issue of growth and scale very difficult (</a:t>
            </a:r>
            <a:r>
              <a:rPr lang="en-US" sz="1200" u="none" strike="noStrike" kern="1200" dirty="0">
                <a:solidFill>
                  <a:schemeClr val="tx1"/>
                </a:solidFill>
                <a:latin typeface="+mn-lt"/>
                <a:ea typeface="+mn-ea"/>
                <a:cs typeface="+mn-cs"/>
                <a:hlinkClick r:id="" action="ppaction://hlinkfile" tooltip="Jones, 1999 #107"/>
              </a:rPr>
              <a:t>Jones 1999</a:t>
            </a:r>
            <a:r>
              <a:rPr lang="en-US" sz="1200"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 action="ppaction://hlinkfile" tooltip="Jones, 2005 #108"/>
              </a:rPr>
              <a:t>Jones 2005</a:t>
            </a:r>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7DFE0CB-DD40-8842-9D6D-EB6FF6013DF2}" type="slidenum">
              <a:rPr lang="en-US" smtClean="0"/>
              <a:pPr/>
              <a:t>4</a:t>
            </a:fld>
            <a:endParaRPr lang="en-US" dirty="0"/>
          </a:p>
        </p:txBody>
      </p:sp>
    </p:spTree>
    <p:extLst>
      <p:ext uri="{BB962C8B-B14F-4D97-AF65-F5344CB8AC3E}">
        <p14:creationId xmlns:p14="http://schemas.microsoft.com/office/powerpoint/2010/main" val="94509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Lant: </a:t>
            </a:r>
            <a:r>
              <a:rPr lang="en-US" sz="1200" kern="1200" dirty="0">
                <a:solidFill>
                  <a:schemeClr val="tx1"/>
                </a:solidFill>
                <a:latin typeface="+mn-lt"/>
                <a:ea typeface="+mn-ea"/>
                <a:cs typeface="+mn-cs"/>
              </a:rPr>
              <a:t>This is important as it rules out lots of silly talk about what is "necessary" for growth and is big fact for endogenous growth models. (I have graphs for usa and denmark showing the amazing predictive accuracy of 100 year ahead forecasts). </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From the paper: One of the most striking economic facts is that one can predict OECD countries’ </a:t>
            </a:r>
            <a:r>
              <a:rPr lang="en-US" sz="1200" i="1" kern="1200" dirty="0">
                <a:solidFill>
                  <a:schemeClr val="tx1"/>
                </a:solidFill>
                <a:latin typeface="+mn-lt"/>
                <a:ea typeface="+mn-ea"/>
                <a:cs typeface="+mn-cs"/>
              </a:rPr>
              <a:t>level</a:t>
            </a:r>
            <a:r>
              <a:rPr lang="en-US" sz="1200" kern="1200" dirty="0">
                <a:solidFill>
                  <a:schemeClr val="tx1"/>
                </a:solidFill>
                <a:latin typeface="+mn-lt"/>
                <a:ea typeface="+mn-ea"/>
                <a:cs typeface="+mn-cs"/>
              </a:rPr>
              <a:t> of income 100 years ahead with remarkable accuracy.  Figure 2 shows that using just data from 1890 to 1901 one can predict Danish GDP per capita in 2003 to within a few percentage points.  One important implication is that Denmark’s growth has not </a:t>
            </a:r>
            <a:r>
              <a:rPr lang="en-US" sz="1200" i="1" kern="1200" dirty="0">
                <a:solidFill>
                  <a:schemeClr val="tx1"/>
                </a:solidFill>
                <a:latin typeface="+mn-lt"/>
                <a:ea typeface="+mn-ea"/>
                <a:cs typeface="+mn-cs"/>
              </a:rPr>
              <a:t>accelerated </a:t>
            </a:r>
            <a:r>
              <a:rPr lang="en-US" sz="1200" kern="1200" dirty="0">
                <a:solidFill>
                  <a:schemeClr val="tx1"/>
                </a:solidFill>
                <a:latin typeface="+mn-lt"/>
                <a:ea typeface="+mn-ea"/>
                <a:cs typeface="+mn-cs"/>
              </a:rPr>
              <a:t>or </a:t>
            </a:r>
            <a:r>
              <a:rPr lang="en-US" sz="1200" i="1" kern="1200" dirty="0">
                <a:solidFill>
                  <a:schemeClr val="tx1"/>
                </a:solidFill>
                <a:latin typeface="+mn-lt"/>
                <a:ea typeface="+mn-ea"/>
                <a:cs typeface="+mn-cs"/>
              </a:rPr>
              <a:t>decelerated</a:t>
            </a:r>
            <a:r>
              <a:rPr lang="en-US" sz="1200" kern="1200" dirty="0">
                <a:solidFill>
                  <a:schemeClr val="tx1"/>
                </a:solidFill>
                <a:latin typeface="+mn-lt"/>
                <a:ea typeface="+mn-ea"/>
                <a:cs typeface="+mn-cs"/>
              </a:rPr>
              <a:t> in over 100 years—its average growth from 1870 to 2003 was 1.94 percent, its growth from 1890 to 1915 was 1.93 percent, its growth 1980 to 2003 was 1.91 ppa.  This lack of long-run growth acceleration across a century is true of the (old) OECD countries. This fact of long-run stable growth of the leaders itself rules out models that explain steady state growth as a linear function of anything that has grown steadily over time.   As (</a:t>
            </a:r>
            <a:r>
              <a:rPr lang="en-US" sz="1200" u="none" strike="noStrike" kern="1200" dirty="0">
                <a:solidFill>
                  <a:schemeClr val="tx1"/>
                </a:solidFill>
                <a:latin typeface="+mn-lt"/>
                <a:ea typeface="+mn-ea"/>
                <a:cs typeface="+mn-cs"/>
                <a:hlinkClick r:id="" action="ppaction://hlinkfile" tooltip="Jones, 1995 #106"/>
              </a:rPr>
              <a:t>Jones 1995</a:t>
            </a:r>
            <a:r>
              <a:rPr lang="en-US" sz="1200" kern="1200" dirty="0">
                <a:solidFill>
                  <a:schemeClr val="tx1"/>
                </a:solidFill>
                <a:latin typeface="+mn-lt"/>
                <a:ea typeface="+mn-ea"/>
                <a:cs typeface="+mn-cs"/>
              </a:rPr>
              <a:t>) pointed out early on in the debate over endogenous growth models the fact that measures of education or knowledge or R&amp;D have growth many fold over time while growth has been stable itself rules out many “first generation” endogenous growth models and makes the issue of growth and scale very difficult (</a:t>
            </a:r>
            <a:r>
              <a:rPr lang="en-US" sz="1200" u="none" strike="noStrike" kern="1200" dirty="0">
                <a:solidFill>
                  <a:schemeClr val="tx1"/>
                </a:solidFill>
                <a:latin typeface="+mn-lt"/>
                <a:ea typeface="+mn-ea"/>
                <a:cs typeface="+mn-cs"/>
                <a:hlinkClick r:id="" action="ppaction://hlinkfile" tooltip="Jones, 1999 #107"/>
              </a:rPr>
              <a:t>Jones 1999</a:t>
            </a:r>
            <a:r>
              <a:rPr lang="en-US" sz="1200"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 action="ppaction://hlinkfile" tooltip="Jones, 2005 #108"/>
              </a:rPr>
              <a:t>Jones 2005</a:t>
            </a:r>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7DFE0CB-DD40-8842-9D6D-EB6FF6013DF2}" type="slidenum">
              <a:rPr lang="en-US" smtClean="0"/>
              <a:pPr/>
              <a:t>5</a:t>
            </a:fld>
            <a:endParaRPr lang="en-US" dirty="0"/>
          </a:p>
        </p:txBody>
      </p:sp>
    </p:spTree>
    <p:extLst>
      <p:ext uri="{BB962C8B-B14F-4D97-AF65-F5344CB8AC3E}">
        <p14:creationId xmlns:p14="http://schemas.microsoft.com/office/powerpoint/2010/main" val="945096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13527-07A2-4B4F-AC20-AF30B4697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1EBBD-3947-416C-BC4D-290B2A6FF0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433531-E2D7-42C2-9F7A-F909F54B1EB2}"/>
              </a:ext>
            </a:extLst>
          </p:cNvPr>
          <p:cNvSpPr>
            <a:spLocks noGrp="1"/>
          </p:cNvSpPr>
          <p:nvPr>
            <p:ph type="dt" sz="half" idx="10"/>
          </p:nvPr>
        </p:nvSpPr>
        <p:spPr/>
        <p:txBody>
          <a:bodyPr/>
          <a:lstStyle/>
          <a:p>
            <a:fld id="{687EB7AA-A66E-439B-8CED-8E0F640D1BB7}" type="datetimeFigureOut">
              <a:rPr lang="en-US" smtClean="0"/>
              <a:t>6/17/2021</a:t>
            </a:fld>
            <a:endParaRPr lang="en-US"/>
          </a:p>
        </p:txBody>
      </p:sp>
      <p:sp>
        <p:nvSpPr>
          <p:cNvPr id="5" name="Footer Placeholder 4">
            <a:extLst>
              <a:ext uri="{FF2B5EF4-FFF2-40B4-BE49-F238E27FC236}">
                <a16:creationId xmlns:a16="http://schemas.microsoft.com/office/drawing/2014/main" id="{10867C62-41D7-4B30-B0A8-0BB40363D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53331-C2B9-4214-B238-716126AB412C}"/>
              </a:ext>
            </a:extLst>
          </p:cNvPr>
          <p:cNvSpPr>
            <a:spLocks noGrp="1"/>
          </p:cNvSpPr>
          <p:nvPr>
            <p:ph type="sldNum" sz="quarter" idx="12"/>
          </p:nvPr>
        </p:nvSpPr>
        <p:spPr/>
        <p:txBody>
          <a:bodyPr/>
          <a:lstStyle/>
          <a:p>
            <a:fld id="{E5BEC388-8BA9-453F-AF73-C3EB6663B4BF}" type="slidenum">
              <a:rPr lang="en-US" smtClean="0"/>
              <a:t>‹#›</a:t>
            </a:fld>
            <a:endParaRPr lang="en-US"/>
          </a:p>
        </p:txBody>
      </p:sp>
    </p:spTree>
    <p:extLst>
      <p:ext uri="{BB962C8B-B14F-4D97-AF65-F5344CB8AC3E}">
        <p14:creationId xmlns:p14="http://schemas.microsoft.com/office/powerpoint/2010/main" val="169642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D6C4-AF21-4790-8EC1-0B63529EC5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8072EF-6D0C-4A81-A9EB-241DA7A0D3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1942C-5070-4F33-BF20-AC1BB2EFA31C}"/>
              </a:ext>
            </a:extLst>
          </p:cNvPr>
          <p:cNvSpPr>
            <a:spLocks noGrp="1"/>
          </p:cNvSpPr>
          <p:nvPr>
            <p:ph type="dt" sz="half" idx="10"/>
          </p:nvPr>
        </p:nvSpPr>
        <p:spPr/>
        <p:txBody>
          <a:bodyPr/>
          <a:lstStyle/>
          <a:p>
            <a:fld id="{687EB7AA-A66E-439B-8CED-8E0F640D1BB7}" type="datetimeFigureOut">
              <a:rPr lang="en-US" smtClean="0"/>
              <a:t>6/17/2021</a:t>
            </a:fld>
            <a:endParaRPr lang="en-US"/>
          </a:p>
        </p:txBody>
      </p:sp>
      <p:sp>
        <p:nvSpPr>
          <p:cNvPr id="5" name="Footer Placeholder 4">
            <a:extLst>
              <a:ext uri="{FF2B5EF4-FFF2-40B4-BE49-F238E27FC236}">
                <a16:creationId xmlns:a16="http://schemas.microsoft.com/office/drawing/2014/main" id="{94690E2B-8FAF-46B0-A15C-00B4DD061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59531-28BC-4790-BB20-AACDB85C8F69}"/>
              </a:ext>
            </a:extLst>
          </p:cNvPr>
          <p:cNvSpPr>
            <a:spLocks noGrp="1"/>
          </p:cNvSpPr>
          <p:nvPr>
            <p:ph type="sldNum" sz="quarter" idx="12"/>
          </p:nvPr>
        </p:nvSpPr>
        <p:spPr/>
        <p:txBody>
          <a:bodyPr/>
          <a:lstStyle/>
          <a:p>
            <a:fld id="{E5BEC388-8BA9-453F-AF73-C3EB6663B4BF}" type="slidenum">
              <a:rPr lang="en-US" smtClean="0"/>
              <a:t>‹#›</a:t>
            </a:fld>
            <a:endParaRPr lang="en-US"/>
          </a:p>
        </p:txBody>
      </p:sp>
    </p:spTree>
    <p:extLst>
      <p:ext uri="{BB962C8B-B14F-4D97-AF65-F5344CB8AC3E}">
        <p14:creationId xmlns:p14="http://schemas.microsoft.com/office/powerpoint/2010/main" val="283003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CEBF99-8B1B-48F7-8419-E5D1582947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B54A81-9908-4A2A-90B2-E57183430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83B2D-A700-43E6-A62C-553922DB1C51}"/>
              </a:ext>
            </a:extLst>
          </p:cNvPr>
          <p:cNvSpPr>
            <a:spLocks noGrp="1"/>
          </p:cNvSpPr>
          <p:nvPr>
            <p:ph type="dt" sz="half" idx="10"/>
          </p:nvPr>
        </p:nvSpPr>
        <p:spPr/>
        <p:txBody>
          <a:bodyPr/>
          <a:lstStyle/>
          <a:p>
            <a:fld id="{687EB7AA-A66E-439B-8CED-8E0F640D1BB7}" type="datetimeFigureOut">
              <a:rPr lang="en-US" smtClean="0"/>
              <a:t>6/17/2021</a:t>
            </a:fld>
            <a:endParaRPr lang="en-US"/>
          </a:p>
        </p:txBody>
      </p:sp>
      <p:sp>
        <p:nvSpPr>
          <p:cNvPr id="5" name="Footer Placeholder 4">
            <a:extLst>
              <a:ext uri="{FF2B5EF4-FFF2-40B4-BE49-F238E27FC236}">
                <a16:creationId xmlns:a16="http://schemas.microsoft.com/office/drawing/2014/main" id="{9C5BB632-96D7-4226-8910-46E51FF5C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816D-00F5-4EF9-AD20-EB883BDAE3C0}"/>
              </a:ext>
            </a:extLst>
          </p:cNvPr>
          <p:cNvSpPr>
            <a:spLocks noGrp="1"/>
          </p:cNvSpPr>
          <p:nvPr>
            <p:ph type="sldNum" sz="quarter" idx="12"/>
          </p:nvPr>
        </p:nvSpPr>
        <p:spPr/>
        <p:txBody>
          <a:bodyPr/>
          <a:lstStyle/>
          <a:p>
            <a:fld id="{E5BEC388-8BA9-453F-AF73-C3EB6663B4BF}" type="slidenum">
              <a:rPr lang="en-US" smtClean="0"/>
              <a:t>‹#›</a:t>
            </a:fld>
            <a:endParaRPr lang="en-US"/>
          </a:p>
        </p:txBody>
      </p:sp>
    </p:spTree>
    <p:extLst>
      <p:ext uri="{BB962C8B-B14F-4D97-AF65-F5344CB8AC3E}">
        <p14:creationId xmlns:p14="http://schemas.microsoft.com/office/powerpoint/2010/main" val="48546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056D-0D56-4FD7-BBEE-56FD797C50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617B86-44AC-44DE-94B5-5C8F53D31C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BC942-7F04-4DF2-9DE9-A8D369C41A2A}"/>
              </a:ext>
            </a:extLst>
          </p:cNvPr>
          <p:cNvSpPr>
            <a:spLocks noGrp="1"/>
          </p:cNvSpPr>
          <p:nvPr>
            <p:ph type="dt" sz="half" idx="10"/>
          </p:nvPr>
        </p:nvSpPr>
        <p:spPr/>
        <p:txBody>
          <a:bodyPr/>
          <a:lstStyle/>
          <a:p>
            <a:fld id="{687EB7AA-A66E-439B-8CED-8E0F640D1BB7}" type="datetimeFigureOut">
              <a:rPr lang="en-US" smtClean="0"/>
              <a:t>6/17/2021</a:t>
            </a:fld>
            <a:endParaRPr lang="en-US"/>
          </a:p>
        </p:txBody>
      </p:sp>
      <p:sp>
        <p:nvSpPr>
          <p:cNvPr id="5" name="Footer Placeholder 4">
            <a:extLst>
              <a:ext uri="{FF2B5EF4-FFF2-40B4-BE49-F238E27FC236}">
                <a16:creationId xmlns:a16="http://schemas.microsoft.com/office/drawing/2014/main" id="{46EE3E0F-8DF9-4EA3-9D8F-E8BA2A847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107D3-8D29-4818-8AB1-5ECCD06CCE07}"/>
              </a:ext>
            </a:extLst>
          </p:cNvPr>
          <p:cNvSpPr>
            <a:spLocks noGrp="1"/>
          </p:cNvSpPr>
          <p:nvPr>
            <p:ph type="sldNum" sz="quarter" idx="12"/>
          </p:nvPr>
        </p:nvSpPr>
        <p:spPr/>
        <p:txBody>
          <a:bodyPr/>
          <a:lstStyle/>
          <a:p>
            <a:fld id="{E5BEC388-8BA9-453F-AF73-C3EB6663B4BF}" type="slidenum">
              <a:rPr lang="en-US" smtClean="0"/>
              <a:t>‹#›</a:t>
            </a:fld>
            <a:endParaRPr lang="en-US"/>
          </a:p>
        </p:txBody>
      </p:sp>
    </p:spTree>
    <p:extLst>
      <p:ext uri="{BB962C8B-B14F-4D97-AF65-F5344CB8AC3E}">
        <p14:creationId xmlns:p14="http://schemas.microsoft.com/office/powerpoint/2010/main" val="403588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B2488-95D8-42B5-8F0A-C98ACE4814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DF1188-D39A-4CCD-A3BF-7085519321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F80BA7-C252-4DE2-9529-D38D2F34569C}"/>
              </a:ext>
            </a:extLst>
          </p:cNvPr>
          <p:cNvSpPr>
            <a:spLocks noGrp="1"/>
          </p:cNvSpPr>
          <p:nvPr>
            <p:ph type="dt" sz="half" idx="10"/>
          </p:nvPr>
        </p:nvSpPr>
        <p:spPr/>
        <p:txBody>
          <a:bodyPr/>
          <a:lstStyle/>
          <a:p>
            <a:fld id="{687EB7AA-A66E-439B-8CED-8E0F640D1BB7}" type="datetimeFigureOut">
              <a:rPr lang="en-US" smtClean="0"/>
              <a:t>6/17/2021</a:t>
            </a:fld>
            <a:endParaRPr lang="en-US"/>
          </a:p>
        </p:txBody>
      </p:sp>
      <p:sp>
        <p:nvSpPr>
          <p:cNvPr id="5" name="Footer Placeholder 4">
            <a:extLst>
              <a:ext uri="{FF2B5EF4-FFF2-40B4-BE49-F238E27FC236}">
                <a16:creationId xmlns:a16="http://schemas.microsoft.com/office/drawing/2014/main" id="{5F0820AB-F691-4A87-BCBA-DCBB45486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500EF-2DAC-4787-8738-B614E0A0D47E}"/>
              </a:ext>
            </a:extLst>
          </p:cNvPr>
          <p:cNvSpPr>
            <a:spLocks noGrp="1"/>
          </p:cNvSpPr>
          <p:nvPr>
            <p:ph type="sldNum" sz="quarter" idx="12"/>
          </p:nvPr>
        </p:nvSpPr>
        <p:spPr/>
        <p:txBody>
          <a:bodyPr/>
          <a:lstStyle/>
          <a:p>
            <a:fld id="{E5BEC388-8BA9-453F-AF73-C3EB6663B4BF}" type="slidenum">
              <a:rPr lang="en-US" smtClean="0"/>
              <a:t>‹#›</a:t>
            </a:fld>
            <a:endParaRPr lang="en-US"/>
          </a:p>
        </p:txBody>
      </p:sp>
    </p:spTree>
    <p:extLst>
      <p:ext uri="{BB962C8B-B14F-4D97-AF65-F5344CB8AC3E}">
        <p14:creationId xmlns:p14="http://schemas.microsoft.com/office/powerpoint/2010/main" val="156300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24ED-DF9B-4F00-B365-FBC3AC1F7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B8B43-D541-4DE6-9000-FC8A1DAD1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D7E2B0-2B16-4AE5-81A6-60ECB11659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7993FA-7975-4A04-AA64-36F7A91F5013}"/>
              </a:ext>
            </a:extLst>
          </p:cNvPr>
          <p:cNvSpPr>
            <a:spLocks noGrp="1"/>
          </p:cNvSpPr>
          <p:nvPr>
            <p:ph type="dt" sz="half" idx="10"/>
          </p:nvPr>
        </p:nvSpPr>
        <p:spPr/>
        <p:txBody>
          <a:bodyPr/>
          <a:lstStyle/>
          <a:p>
            <a:fld id="{687EB7AA-A66E-439B-8CED-8E0F640D1BB7}" type="datetimeFigureOut">
              <a:rPr lang="en-US" smtClean="0"/>
              <a:t>6/17/2021</a:t>
            </a:fld>
            <a:endParaRPr lang="en-US"/>
          </a:p>
        </p:txBody>
      </p:sp>
      <p:sp>
        <p:nvSpPr>
          <p:cNvPr id="6" name="Footer Placeholder 5">
            <a:extLst>
              <a:ext uri="{FF2B5EF4-FFF2-40B4-BE49-F238E27FC236}">
                <a16:creationId xmlns:a16="http://schemas.microsoft.com/office/drawing/2014/main" id="{38EE948A-D4AE-4A19-AC43-5D603E19F9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C02EF-90B3-4743-9D47-EA770F16950D}"/>
              </a:ext>
            </a:extLst>
          </p:cNvPr>
          <p:cNvSpPr>
            <a:spLocks noGrp="1"/>
          </p:cNvSpPr>
          <p:nvPr>
            <p:ph type="sldNum" sz="quarter" idx="12"/>
          </p:nvPr>
        </p:nvSpPr>
        <p:spPr/>
        <p:txBody>
          <a:bodyPr/>
          <a:lstStyle/>
          <a:p>
            <a:fld id="{E5BEC388-8BA9-453F-AF73-C3EB6663B4BF}" type="slidenum">
              <a:rPr lang="en-US" smtClean="0"/>
              <a:t>‹#›</a:t>
            </a:fld>
            <a:endParaRPr lang="en-US"/>
          </a:p>
        </p:txBody>
      </p:sp>
    </p:spTree>
    <p:extLst>
      <p:ext uri="{BB962C8B-B14F-4D97-AF65-F5344CB8AC3E}">
        <p14:creationId xmlns:p14="http://schemas.microsoft.com/office/powerpoint/2010/main" val="330974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5A7E3-CD3A-4FD4-B5CE-C4D664C3EB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633081-CE96-46E6-90CE-D3F8DC107A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79D6E1-7131-48F6-9391-3D859BC59F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269D2E-1A74-4044-A11B-E681F905C5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AC95AB-A46B-4822-A494-C00D07B577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E85E74-C773-4FFC-A828-84BDD02C4A9D}"/>
              </a:ext>
            </a:extLst>
          </p:cNvPr>
          <p:cNvSpPr>
            <a:spLocks noGrp="1"/>
          </p:cNvSpPr>
          <p:nvPr>
            <p:ph type="dt" sz="half" idx="10"/>
          </p:nvPr>
        </p:nvSpPr>
        <p:spPr/>
        <p:txBody>
          <a:bodyPr/>
          <a:lstStyle/>
          <a:p>
            <a:fld id="{687EB7AA-A66E-439B-8CED-8E0F640D1BB7}" type="datetimeFigureOut">
              <a:rPr lang="en-US" smtClean="0"/>
              <a:t>6/17/2021</a:t>
            </a:fld>
            <a:endParaRPr lang="en-US"/>
          </a:p>
        </p:txBody>
      </p:sp>
      <p:sp>
        <p:nvSpPr>
          <p:cNvPr id="8" name="Footer Placeholder 7">
            <a:extLst>
              <a:ext uri="{FF2B5EF4-FFF2-40B4-BE49-F238E27FC236}">
                <a16:creationId xmlns:a16="http://schemas.microsoft.com/office/drawing/2014/main" id="{06FB6A9B-0287-4CF9-BC35-B0B24706A2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33C34-627C-4699-BEF5-7EFCC0F6C987}"/>
              </a:ext>
            </a:extLst>
          </p:cNvPr>
          <p:cNvSpPr>
            <a:spLocks noGrp="1"/>
          </p:cNvSpPr>
          <p:nvPr>
            <p:ph type="sldNum" sz="quarter" idx="12"/>
          </p:nvPr>
        </p:nvSpPr>
        <p:spPr/>
        <p:txBody>
          <a:bodyPr/>
          <a:lstStyle/>
          <a:p>
            <a:fld id="{E5BEC388-8BA9-453F-AF73-C3EB6663B4BF}" type="slidenum">
              <a:rPr lang="en-US" smtClean="0"/>
              <a:t>‹#›</a:t>
            </a:fld>
            <a:endParaRPr lang="en-US"/>
          </a:p>
        </p:txBody>
      </p:sp>
    </p:spTree>
    <p:extLst>
      <p:ext uri="{BB962C8B-B14F-4D97-AF65-F5344CB8AC3E}">
        <p14:creationId xmlns:p14="http://schemas.microsoft.com/office/powerpoint/2010/main" val="392968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53934-7846-427D-B4FE-C7132C296F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94F17C-6816-4621-BE32-5D4FFBA7C257}"/>
              </a:ext>
            </a:extLst>
          </p:cNvPr>
          <p:cNvSpPr>
            <a:spLocks noGrp="1"/>
          </p:cNvSpPr>
          <p:nvPr>
            <p:ph type="dt" sz="half" idx="10"/>
          </p:nvPr>
        </p:nvSpPr>
        <p:spPr/>
        <p:txBody>
          <a:bodyPr/>
          <a:lstStyle/>
          <a:p>
            <a:fld id="{687EB7AA-A66E-439B-8CED-8E0F640D1BB7}" type="datetimeFigureOut">
              <a:rPr lang="en-US" smtClean="0"/>
              <a:t>6/17/2021</a:t>
            </a:fld>
            <a:endParaRPr lang="en-US"/>
          </a:p>
        </p:txBody>
      </p:sp>
      <p:sp>
        <p:nvSpPr>
          <p:cNvPr id="4" name="Footer Placeholder 3">
            <a:extLst>
              <a:ext uri="{FF2B5EF4-FFF2-40B4-BE49-F238E27FC236}">
                <a16:creationId xmlns:a16="http://schemas.microsoft.com/office/drawing/2014/main" id="{58C5FCAE-45D8-40B7-88FA-24FE0F9179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F723FF-1BFA-4074-B43A-F888CA6D7D76}"/>
              </a:ext>
            </a:extLst>
          </p:cNvPr>
          <p:cNvSpPr>
            <a:spLocks noGrp="1"/>
          </p:cNvSpPr>
          <p:nvPr>
            <p:ph type="sldNum" sz="quarter" idx="12"/>
          </p:nvPr>
        </p:nvSpPr>
        <p:spPr/>
        <p:txBody>
          <a:bodyPr/>
          <a:lstStyle/>
          <a:p>
            <a:fld id="{E5BEC388-8BA9-453F-AF73-C3EB6663B4BF}" type="slidenum">
              <a:rPr lang="en-US" smtClean="0"/>
              <a:t>‹#›</a:t>
            </a:fld>
            <a:endParaRPr lang="en-US"/>
          </a:p>
        </p:txBody>
      </p:sp>
    </p:spTree>
    <p:extLst>
      <p:ext uri="{BB962C8B-B14F-4D97-AF65-F5344CB8AC3E}">
        <p14:creationId xmlns:p14="http://schemas.microsoft.com/office/powerpoint/2010/main" val="582320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0F5933-DC45-488B-8EAA-FD768FBC6CEE}"/>
              </a:ext>
            </a:extLst>
          </p:cNvPr>
          <p:cNvSpPr>
            <a:spLocks noGrp="1"/>
          </p:cNvSpPr>
          <p:nvPr>
            <p:ph type="dt" sz="half" idx="10"/>
          </p:nvPr>
        </p:nvSpPr>
        <p:spPr/>
        <p:txBody>
          <a:bodyPr/>
          <a:lstStyle/>
          <a:p>
            <a:fld id="{687EB7AA-A66E-439B-8CED-8E0F640D1BB7}" type="datetimeFigureOut">
              <a:rPr lang="en-US" smtClean="0"/>
              <a:t>6/17/2021</a:t>
            </a:fld>
            <a:endParaRPr lang="en-US"/>
          </a:p>
        </p:txBody>
      </p:sp>
      <p:sp>
        <p:nvSpPr>
          <p:cNvPr id="3" name="Footer Placeholder 2">
            <a:extLst>
              <a:ext uri="{FF2B5EF4-FFF2-40B4-BE49-F238E27FC236}">
                <a16:creationId xmlns:a16="http://schemas.microsoft.com/office/drawing/2014/main" id="{0EF03415-D4C5-42B5-ABE1-46652176FA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CD8984-999A-40E6-9EE3-E40099204F97}"/>
              </a:ext>
            </a:extLst>
          </p:cNvPr>
          <p:cNvSpPr>
            <a:spLocks noGrp="1"/>
          </p:cNvSpPr>
          <p:nvPr>
            <p:ph type="sldNum" sz="quarter" idx="12"/>
          </p:nvPr>
        </p:nvSpPr>
        <p:spPr/>
        <p:txBody>
          <a:bodyPr/>
          <a:lstStyle/>
          <a:p>
            <a:fld id="{E5BEC388-8BA9-453F-AF73-C3EB6663B4BF}" type="slidenum">
              <a:rPr lang="en-US" smtClean="0"/>
              <a:t>‹#›</a:t>
            </a:fld>
            <a:endParaRPr lang="en-US"/>
          </a:p>
        </p:txBody>
      </p:sp>
    </p:spTree>
    <p:extLst>
      <p:ext uri="{BB962C8B-B14F-4D97-AF65-F5344CB8AC3E}">
        <p14:creationId xmlns:p14="http://schemas.microsoft.com/office/powerpoint/2010/main" val="137312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1D66-722B-47EB-968D-A06499345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788020-7D45-427B-9197-7FC6CD634A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9E9CF6-E8B4-4E3B-9801-DB2FAE6CE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413BF9-A6A9-4507-94EE-CB88D756D348}"/>
              </a:ext>
            </a:extLst>
          </p:cNvPr>
          <p:cNvSpPr>
            <a:spLocks noGrp="1"/>
          </p:cNvSpPr>
          <p:nvPr>
            <p:ph type="dt" sz="half" idx="10"/>
          </p:nvPr>
        </p:nvSpPr>
        <p:spPr/>
        <p:txBody>
          <a:bodyPr/>
          <a:lstStyle/>
          <a:p>
            <a:fld id="{687EB7AA-A66E-439B-8CED-8E0F640D1BB7}" type="datetimeFigureOut">
              <a:rPr lang="en-US" smtClean="0"/>
              <a:t>6/17/2021</a:t>
            </a:fld>
            <a:endParaRPr lang="en-US"/>
          </a:p>
        </p:txBody>
      </p:sp>
      <p:sp>
        <p:nvSpPr>
          <p:cNvPr id="6" name="Footer Placeholder 5">
            <a:extLst>
              <a:ext uri="{FF2B5EF4-FFF2-40B4-BE49-F238E27FC236}">
                <a16:creationId xmlns:a16="http://schemas.microsoft.com/office/drawing/2014/main" id="{9D539D4B-554F-447B-8292-D78765A70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4BE58D-3C82-4734-ACA7-1F0766B2A249}"/>
              </a:ext>
            </a:extLst>
          </p:cNvPr>
          <p:cNvSpPr>
            <a:spLocks noGrp="1"/>
          </p:cNvSpPr>
          <p:nvPr>
            <p:ph type="sldNum" sz="quarter" idx="12"/>
          </p:nvPr>
        </p:nvSpPr>
        <p:spPr/>
        <p:txBody>
          <a:bodyPr/>
          <a:lstStyle/>
          <a:p>
            <a:fld id="{E5BEC388-8BA9-453F-AF73-C3EB6663B4BF}" type="slidenum">
              <a:rPr lang="en-US" smtClean="0"/>
              <a:t>‹#›</a:t>
            </a:fld>
            <a:endParaRPr lang="en-US"/>
          </a:p>
        </p:txBody>
      </p:sp>
    </p:spTree>
    <p:extLst>
      <p:ext uri="{BB962C8B-B14F-4D97-AF65-F5344CB8AC3E}">
        <p14:creationId xmlns:p14="http://schemas.microsoft.com/office/powerpoint/2010/main" val="264895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41D6-B75A-4133-8A6B-B3997BC9F2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49C607-A1BE-4E15-95DD-7853F3E897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141027-BA88-41C5-885C-C3B3C7EE7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A86C0-C507-456E-B20C-08685A04AB22}"/>
              </a:ext>
            </a:extLst>
          </p:cNvPr>
          <p:cNvSpPr>
            <a:spLocks noGrp="1"/>
          </p:cNvSpPr>
          <p:nvPr>
            <p:ph type="dt" sz="half" idx="10"/>
          </p:nvPr>
        </p:nvSpPr>
        <p:spPr/>
        <p:txBody>
          <a:bodyPr/>
          <a:lstStyle/>
          <a:p>
            <a:fld id="{687EB7AA-A66E-439B-8CED-8E0F640D1BB7}" type="datetimeFigureOut">
              <a:rPr lang="en-US" smtClean="0"/>
              <a:t>6/17/2021</a:t>
            </a:fld>
            <a:endParaRPr lang="en-US"/>
          </a:p>
        </p:txBody>
      </p:sp>
      <p:sp>
        <p:nvSpPr>
          <p:cNvPr id="6" name="Footer Placeholder 5">
            <a:extLst>
              <a:ext uri="{FF2B5EF4-FFF2-40B4-BE49-F238E27FC236}">
                <a16:creationId xmlns:a16="http://schemas.microsoft.com/office/drawing/2014/main" id="{DA5E2916-E122-4335-A517-33600863A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A8FA36-9DB0-4BA6-8EF2-B4DE971E651C}"/>
              </a:ext>
            </a:extLst>
          </p:cNvPr>
          <p:cNvSpPr>
            <a:spLocks noGrp="1"/>
          </p:cNvSpPr>
          <p:nvPr>
            <p:ph type="sldNum" sz="quarter" idx="12"/>
          </p:nvPr>
        </p:nvSpPr>
        <p:spPr/>
        <p:txBody>
          <a:bodyPr/>
          <a:lstStyle/>
          <a:p>
            <a:fld id="{E5BEC388-8BA9-453F-AF73-C3EB6663B4BF}" type="slidenum">
              <a:rPr lang="en-US" smtClean="0"/>
              <a:t>‹#›</a:t>
            </a:fld>
            <a:endParaRPr lang="en-US"/>
          </a:p>
        </p:txBody>
      </p:sp>
    </p:spTree>
    <p:extLst>
      <p:ext uri="{BB962C8B-B14F-4D97-AF65-F5344CB8AC3E}">
        <p14:creationId xmlns:p14="http://schemas.microsoft.com/office/powerpoint/2010/main" val="999253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49D57D-BE62-44EC-B3C1-A13A8A176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0D2419-4176-42B8-93DB-1605DC3D1E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79583-C31B-4732-AE34-E4B810DD86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EB7AA-A66E-439B-8CED-8E0F640D1BB7}" type="datetimeFigureOut">
              <a:rPr lang="en-US" smtClean="0"/>
              <a:t>6/17/2021</a:t>
            </a:fld>
            <a:endParaRPr lang="en-US"/>
          </a:p>
        </p:txBody>
      </p:sp>
      <p:sp>
        <p:nvSpPr>
          <p:cNvPr id="5" name="Footer Placeholder 4">
            <a:extLst>
              <a:ext uri="{FF2B5EF4-FFF2-40B4-BE49-F238E27FC236}">
                <a16:creationId xmlns:a16="http://schemas.microsoft.com/office/drawing/2014/main" id="{56741C08-8140-47F0-B180-AF6138149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002E3E-428E-409E-B904-0E2A0F6EFE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EC388-8BA9-453F-AF73-C3EB6663B4BF}" type="slidenum">
              <a:rPr lang="en-US" smtClean="0"/>
              <a:t>‹#›</a:t>
            </a:fld>
            <a:endParaRPr lang="en-US"/>
          </a:p>
        </p:txBody>
      </p:sp>
    </p:spTree>
    <p:extLst>
      <p:ext uri="{BB962C8B-B14F-4D97-AF65-F5344CB8AC3E}">
        <p14:creationId xmlns:p14="http://schemas.microsoft.com/office/powerpoint/2010/main" val="3873271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cedirect.com/science/article/pii/S0264999316300311" TargetMode="External"/><Relationship Id="rId2" Type="http://schemas.openxmlformats.org/officeDocument/2006/relationships/hyperlink" Target="http://ideas.repec.org/a/eee/jmacro/v38y2013ipbp151-166.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85D8-ABED-4AA8-831C-E71040BAF70D}"/>
              </a:ext>
            </a:extLst>
          </p:cNvPr>
          <p:cNvSpPr>
            <a:spLocks noGrp="1"/>
          </p:cNvSpPr>
          <p:nvPr>
            <p:ph type="ctrTitle"/>
          </p:nvPr>
        </p:nvSpPr>
        <p:spPr/>
        <p:txBody>
          <a:bodyPr>
            <a:normAutofit fontScale="90000"/>
          </a:bodyPr>
          <a:lstStyle/>
          <a:p>
            <a:r>
              <a:rPr lang="en-US" b="0" i="0" dirty="0">
                <a:solidFill>
                  <a:srgbClr val="222222"/>
                </a:solidFill>
                <a:effectLst/>
                <a:latin typeface="Arial" panose="020B0604020202020204" pitchFamily="34" charset="0"/>
              </a:rPr>
              <a:t>Coping with bad shocks: Lessons from growth dynamics</a:t>
            </a:r>
            <a:endParaRPr lang="en-US" dirty="0"/>
          </a:p>
        </p:txBody>
      </p:sp>
      <p:sp>
        <p:nvSpPr>
          <p:cNvPr id="3" name="Subtitle 2">
            <a:extLst>
              <a:ext uri="{FF2B5EF4-FFF2-40B4-BE49-F238E27FC236}">
                <a16:creationId xmlns:a16="http://schemas.microsoft.com/office/drawing/2014/main" id="{F6E467F7-2A09-4125-9269-2CF674721D1E}"/>
              </a:ext>
            </a:extLst>
          </p:cNvPr>
          <p:cNvSpPr>
            <a:spLocks noGrp="1"/>
          </p:cNvSpPr>
          <p:nvPr>
            <p:ph type="subTitle" idx="1"/>
          </p:nvPr>
        </p:nvSpPr>
        <p:spPr/>
        <p:txBody>
          <a:bodyPr>
            <a:normAutofit lnSpcReduction="10000"/>
          </a:bodyPr>
          <a:lstStyle/>
          <a:p>
            <a:r>
              <a:rPr lang="en-US" dirty="0"/>
              <a:t>Lant Pritchett</a:t>
            </a:r>
          </a:p>
          <a:p>
            <a:r>
              <a:rPr lang="en-US" dirty="0"/>
              <a:t>Blavatnik School of Government, Oxford</a:t>
            </a:r>
          </a:p>
          <a:p>
            <a:r>
              <a:rPr lang="en-US" b="1" dirty="0">
                <a:effectLst/>
                <a:latin typeface="Lato" panose="020F0502020204030203" pitchFamily="34" charset="0"/>
              </a:rPr>
              <a:t>2nd SANEM International Development Conference (SIDC) 2021</a:t>
            </a:r>
          </a:p>
          <a:p>
            <a:r>
              <a:rPr lang="en-US" b="1" dirty="0">
                <a:latin typeface="Lato" panose="020F0502020204030203" pitchFamily="34" charset="0"/>
              </a:rPr>
              <a:t>June 17, 2021</a:t>
            </a:r>
            <a:endParaRPr lang="en-US" b="1" dirty="0">
              <a:effectLst/>
              <a:latin typeface="Lato" panose="020F0502020204030203" pitchFamily="34" charset="0"/>
            </a:endParaRPr>
          </a:p>
          <a:p>
            <a:endParaRPr lang="en-US" dirty="0"/>
          </a:p>
        </p:txBody>
      </p:sp>
    </p:spTree>
    <p:extLst>
      <p:ext uri="{BB962C8B-B14F-4D97-AF65-F5344CB8AC3E}">
        <p14:creationId xmlns:p14="http://schemas.microsoft.com/office/powerpoint/2010/main" val="292766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609601"/>
          <a:ext cx="8686800" cy="5394535"/>
        </p:xfrm>
        <a:graphic>
          <a:graphicData uri="http://schemas.openxmlformats.org/drawingml/2006/table">
            <a:tbl>
              <a:tblPr/>
              <a:tblGrid>
                <a:gridCol w="1265568">
                  <a:extLst>
                    <a:ext uri="{9D8B030D-6E8A-4147-A177-3AD203B41FA5}">
                      <a16:colId xmlns:a16="http://schemas.microsoft.com/office/drawing/2014/main" val="20000"/>
                    </a:ext>
                  </a:extLst>
                </a:gridCol>
                <a:gridCol w="1430642">
                  <a:extLst>
                    <a:ext uri="{9D8B030D-6E8A-4147-A177-3AD203B41FA5}">
                      <a16:colId xmlns:a16="http://schemas.microsoft.com/office/drawing/2014/main" val="20001"/>
                    </a:ext>
                  </a:extLst>
                </a:gridCol>
                <a:gridCol w="1430642">
                  <a:extLst>
                    <a:ext uri="{9D8B030D-6E8A-4147-A177-3AD203B41FA5}">
                      <a16:colId xmlns:a16="http://schemas.microsoft.com/office/drawing/2014/main" val="20002"/>
                    </a:ext>
                  </a:extLst>
                </a:gridCol>
                <a:gridCol w="1195456">
                  <a:extLst>
                    <a:ext uri="{9D8B030D-6E8A-4147-A177-3AD203B41FA5}">
                      <a16:colId xmlns:a16="http://schemas.microsoft.com/office/drawing/2014/main" val="20003"/>
                    </a:ext>
                  </a:extLst>
                </a:gridCol>
                <a:gridCol w="1195456">
                  <a:extLst>
                    <a:ext uri="{9D8B030D-6E8A-4147-A177-3AD203B41FA5}">
                      <a16:colId xmlns:a16="http://schemas.microsoft.com/office/drawing/2014/main" val="20004"/>
                    </a:ext>
                  </a:extLst>
                </a:gridCol>
                <a:gridCol w="1084518">
                  <a:extLst>
                    <a:ext uri="{9D8B030D-6E8A-4147-A177-3AD203B41FA5}">
                      <a16:colId xmlns:a16="http://schemas.microsoft.com/office/drawing/2014/main" val="20005"/>
                    </a:ext>
                  </a:extLst>
                </a:gridCol>
                <a:gridCol w="1084518">
                  <a:extLst>
                    <a:ext uri="{9D8B030D-6E8A-4147-A177-3AD203B41FA5}">
                      <a16:colId xmlns:a16="http://schemas.microsoft.com/office/drawing/2014/main" val="20006"/>
                    </a:ext>
                  </a:extLst>
                </a:gridCol>
              </a:tblGrid>
              <a:tr h="349705">
                <a:tc gridSpan="7">
                  <a:txBody>
                    <a:bodyPr/>
                    <a:lstStyle/>
                    <a:p>
                      <a:pPr marL="0" marR="0">
                        <a:lnSpc>
                          <a:spcPct val="115000"/>
                        </a:lnSpc>
                        <a:spcBef>
                          <a:spcPts val="0"/>
                        </a:spcBef>
                        <a:spcAft>
                          <a:spcPts val="0"/>
                        </a:spcAft>
                      </a:pPr>
                      <a:r>
                        <a:rPr lang="en-US" sz="1400" b="1" dirty="0">
                          <a:latin typeface="Times New Roman"/>
                          <a:ea typeface="Times New Roman"/>
                          <a:cs typeface="Times New Roman"/>
                        </a:rPr>
                        <a:t>Table 3:  Examples of various “types” of transition dynamics, using 10 year (overlapping) growth rates</a:t>
                      </a:r>
                      <a:endParaRPr lang="en-US" sz="1400" dirty="0">
                        <a:latin typeface="Times New Roman"/>
                        <a:ea typeface="Calibri"/>
                        <a:cs typeface="Times New Roman"/>
                      </a:endParaRPr>
                    </a:p>
                  </a:txBody>
                  <a:tcPr marL="62201" marR="6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4853">
                <a:tc rowSpan="2">
                  <a:txBody>
                    <a:bodyPr/>
                    <a:lstStyle/>
                    <a:p>
                      <a:pPr marL="0" marR="0">
                        <a:lnSpc>
                          <a:spcPct val="115000"/>
                        </a:lnSpc>
                        <a:spcBef>
                          <a:spcPts val="0"/>
                        </a:spcBef>
                        <a:spcAft>
                          <a:spcPts val="0"/>
                        </a:spcAft>
                      </a:pPr>
                      <a:r>
                        <a:rPr lang="en-US" sz="1400">
                          <a:latin typeface="Times New Roman"/>
                          <a:ea typeface="Times New Roman"/>
                          <a:cs typeface="Times New Roman"/>
                        </a:rPr>
                        <a:t>Country</a:t>
                      </a:r>
                      <a:endParaRPr lang="en-US" sz="1400">
                        <a:latin typeface="Times New Roman"/>
                        <a:ea typeface="Calibri"/>
                        <a:cs typeface="Times New Roman"/>
                      </a:endParaRPr>
                    </a:p>
                  </a:txBody>
                  <a:tcPr marL="62201" marR="6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ct val="115000"/>
                        </a:lnSpc>
                        <a:spcBef>
                          <a:spcPts val="0"/>
                        </a:spcBef>
                        <a:spcAft>
                          <a:spcPts val="0"/>
                        </a:spcAft>
                      </a:pPr>
                      <a:r>
                        <a:rPr lang="en-US" sz="1400" dirty="0">
                          <a:latin typeface="Times New Roman"/>
                          <a:ea typeface="Times New Roman"/>
                          <a:cs typeface="Times New Roman"/>
                        </a:rPr>
                        <a:t>Proportion of all 5 year (overlapping) growth rates in the growth categories:</a:t>
                      </a:r>
                      <a:endParaRPr lang="en-US" sz="1400" dirty="0">
                        <a:latin typeface="Times New Roman"/>
                        <a:ea typeface="Calibri"/>
                        <a:cs typeface="Times New Roman"/>
                      </a:endParaRPr>
                    </a:p>
                  </a:txBody>
                  <a:tcPr marL="62201" marR="6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82842">
                <a:tc vMerge="1">
                  <a:txBody>
                    <a:bodyPr/>
                    <a:lstStyle/>
                    <a:p>
                      <a:endParaRPr lang="en-US"/>
                    </a:p>
                  </a:txBody>
                  <a:tcPr/>
                </a:tc>
                <a:tc>
                  <a:txBody>
                    <a:bodyPr/>
                    <a:lstStyle/>
                    <a:p>
                      <a:pPr marL="0" marR="0">
                        <a:lnSpc>
                          <a:spcPct val="115000"/>
                        </a:lnSpc>
                        <a:spcBef>
                          <a:spcPts val="0"/>
                        </a:spcBef>
                        <a:spcAft>
                          <a:spcPts val="0"/>
                        </a:spcAft>
                      </a:pPr>
                      <a:r>
                        <a:rPr lang="en-US" sz="1400" dirty="0">
                          <a:latin typeface="Times New Roman"/>
                          <a:ea typeface="Times New Roman"/>
                          <a:cs typeface="Times New Roman"/>
                        </a:rPr>
                        <a:t>&lt;2</a:t>
                      </a:r>
                      <a:endParaRPr lang="en-US" sz="1400" dirty="0">
                        <a:latin typeface="Times New Roman"/>
                        <a:ea typeface="Calibri"/>
                        <a:cs typeface="Times New Roman"/>
                      </a:endParaRPr>
                    </a:p>
                    <a:p>
                      <a:pPr marL="0" marR="0">
                        <a:lnSpc>
                          <a:spcPct val="115000"/>
                        </a:lnSpc>
                        <a:spcBef>
                          <a:spcPts val="0"/>
                        </a:spcBef>
                        <a:spcAft>
                          <a:spcPts val="0"/>
                        </a:spcAft>
                      </a:pPr>
                      <a:r>
                        <a:rPr lang="en-US" sz="1400" dirty="0">
                          <a:latin typeface="Times New Roman"/>
                          <a:ea typeface="Times New Roman"/>
                          <a:cs typeface="Times New Roman"/>
                        </a:rPr>
                        <a:t>(collapse)</a:t>
                      </a:r>
                      <a:endParaRPr lang="en-US" sz="1400" dirty="0">
                        <a:latin typeface="Times New Roman"/>
                        <a:ea typeface="Calibri"/>
                        <a:cs typeface="Times New Roman"/>
                      </a:endParaRPr>
                    </a:p>
                  </a:txBody>
                  <a:tcPr marL="62201" marR="6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Times New Roman"/>
                          <a:cs typeface="Times New Roman"/>
                        </a:rPr>
                        <a:t>2&lt;g&lt;0</a:t>
                      </a:r>
                      <a:endParaRPr lang="en-US" sz="1400" dirty="0">
                        <a:latin typeface="Times New Roman"/>
                        <a:ea typeface="Calibri"/>
                        <a:cs typeface="Times New Roman"/>
                      </a:endParaRPr>
                    </a:p>
                    <a:p>
                      <a:pPr marL="0" marR="0">
                        <a:lnSpc>
                          <a:spcPct val="115000"/>
                        </a:lnSpc>
                        <a:spcBef>
                          <a:spcPts val="0"/>
                        </a:spcBef>
                        <a:spcAft>
                          <a:spcPts val="0"/>
                        </a:spcAft>
                      </a:pPr>
                      <a:r>
                        <a:rPr lang="en-US" sz="1400" dirty="0">
                          <a:latin typeface="Times New Roman"/>
                          <a:ea typeface="Times New Roman"/>
                          <a:cs typeface="Times New Roman"/>
                        </a:rPr>
                        <a:t>(stagnation)</a:t>
                      </a:r>
                      <a:endParaRPr lang="en-US" sz="1400" dirty="0">
                        <a:latin typeface="Times New Roman"/>
                        <a:ea typeface="Calibri"/>
                        <a:cs typeface="Times New Roman"/>
                      </a:endParaRPr>
                    </a:p>
                  </a:txBody>
                  <a:tcPr marL="62201" marR="6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Times New Roman"/>
                          <a:ea typeface="Times New Roman"/>
                          <a:cs typeface="Times New Roman"/>
                        </a:rPr>
                        <a:t>0&lt;g&lt;2</a:t>
                      </a:r>
                      <a:endParaRPr lang="en-US" sz="1400">
                        <a:latin typeface="Times New Roman"/>
                        <a:ea typeface="Calibri"/>
                        <a:cs typeface="Times New Roman"/>
                      </a:endParaRPr>
                    </a:p>
                    <a:p>
                      <a:pPr marL="0" marR="0">
                        <a:lnSpc>
                          <a:spcPct val="115000"/>
                        </a:lnSpc>
                        <a:spcBef>
                          <a:spcPts val="0"/>
                        </a:spcBef>
                        <a:spcAft>
                          <a:spcPts val="0"/>
                        </a:spcAft>
                      </a:pPr>
                      <a:r>
                        <a:rPr lang="en-US" sz="1400">
                          <a:latin typeface="Times New Roman"/>
                          <a:ea typeface="Times New Roman"/>
                          <a:cs typeface="Times New Roman"/>
                        </a:rPr>
                        <a:t>Slow growth</a:t>
                      </a:r>
                      <a:endParaRPr lang="en-US" sz="1400">
                        <a:latin typeface="Times New Roman"/>
                        <a:ea typeface="Calibri"/>
                        <a:cs typeface="Times New Roman"/>
                      </a:endParaRPr>
                    </a:p>
                  </a:txBody>
                  <a:tcPr marL="62201" marR="6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Times New Roman"/>
                          <a:ea typeface="Times New Roman"/>
                          <a:cs typeface="Times New Roman"/>
                        </a:rPr>
                        <a:t>2&lt;g&lt;4</a:t>
                      </a:r>
                      <a:endParaRPr lang="en-US" sz="1400">
                        <a:latin typeface="Times New Roman"/>
                        <a:ea typeface="Calibri"/>
                        <a:cs typeface="Times New Roman"/>
                      </a:endParaRPr>
                    </a:p>
                    <a:p>
                      <a:pPr marL="0" marR="0">
                        <a:lnSpc>
                          <a:spcPct val="115000"/>
                        </a:lnSpc>
                        <a:spcBef>
                          <a:spcPts val="0"/>
                        </a:spcBef>
                        <a:spcAft>
                          <a:spcPts val="0"/>
                        </a:spcAft>
                      </a:pPr>
                      <a:r>
                        <a:rPr lang="en-US" sz="1400">
                          <a:latin typeface="Times New Roman"/>
                          <a:ea typeface="Times New Roman"/>
                          <a:cs typeface="Times New Roman"/>
                        </a:rPr>
                        <a:t>Moderate growth</a:t>
                      </a:r>
                      <a:endParaRPr lang="en-US" sz="1400">
                        <a:latin typeface="Times New Roman"/>
                        <a:ea typeface="Calibri"/>
                        <a:cs typeface="Times New Roman"/>
                      </a:endParaRPr>
                    </a:p>
                  </a:txBody>
                  <a:tcPr marL="62201" marR="6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Times New Roman"/>
                          <a:ea typeface="Times New Roman"/>
                          <a:cs typeface="Times New Roman"/>
                        </a:rPr>
                        <a:t>4&lt;g&lt;6</a:t>
                      </a:r>
                      <a:endParaRPr lang="en-US" sz="1400">
                        <a:latin typeface="Times New Roman"/>
                        <a:ea typeface="Calibri"/>
                        <a:cs typeface="Times New Roman"/>
                      </a:endParaRPr>
                    </a:p>
                    <a:p>
                      <a:pPr marL="0" marR="0">
                        <a:lnSpc>
                          <a:spcPct val="115000"/>
                        </a:lnSpc>
                        <a:spcBef>
                          <a:spcPts val="0"/>
                        </a:spcBef>
                        <a:spcAft>
                          <a:spcPts val="0"/>
                        </a:spcAft>
                      </a:pPr>
                      <a:r>
                        <a:rPr lang="en-US" sz="1400">
                          <a:latin typeface="Times New Roman"/>
                          <a:ea typeface="Times New Roman"/>
                          <a:cs typeface="Times New Roman"/>
                        </a:rPr>
                        <a:t>Rapid growth</a:t>
                      </a:r>
                      <a:endParaRPr lang="en-US" sz="1400">
                        <a:latin typeface="Times New Roman"/>
                        <a:ea typeface="Calibri"/>
                        <a:cs typeface="Times New Roman"/>
                      </a:endParaRPr>
                    </a:p>
                  </a:txBody>
                  <a:tcPr marL="62201" marR="6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Times New Roman"/>
                          <a:ea typeface="Times New Roman"/>
                          <a:cs typeface="Times New Roman"/>
                        </a:rPr>
                        <a:t>6&lt;g</a:t>
                      </a:r>
                      <a:endParaRPr lang="en-US" sz="1400">
                        <a:latin typeface="Times New Roman"/>
                        <a:ea typeface="Calibri"/>
                        <a:cs typeface="Times New Roman"/>
                      </a:endParaRPr>
                    </a:p>
                    <a:p>
                      <a:pPr marL="0" marR="0">
                        <a:lnSpc>
                          <a:spcPct val="115000"/>
                        </a:lnSpc>
                        <a:spcBef>
                          <a:spcPts val="0"/>
                        </a:spcBef>
                        <a:spcAft>
                          <a:spcPts val="0"/>
                        </a:spcAft>
                      </a:pPr>
                      <a:r>
                        <a:rPr lang="en-US" sz="1400">
                          <a:latin typeface="Times New Roman"/>
                          <a:ea typeface="Times New Roman"/>
                          <a:cs typeface="Times New Roman"/>
                        </a:rPr>
                        <a:t>Boom</a:t>
                      </a:r>
                      <a:endParaRPr lang="en-US" sz="1400">
                        <a:latin typeface="Times New Roman"/>
                        <a:ea typeface="Calibri"/>
                        <a:cs typeface="Times New Roman"/>
                      </a:endParaRPr>
                    </a:p>
                  </a:txBody>
                  <a:tcPr marL="62201" marR="6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4853">
                <a:tc gridSpan="7">
                  <a:txBody>
                    <a:bodyPr/>
                    <a:lstStyle/>
                    <a:p>
                      <a:pPr marL="0" marR="0" algn="ctr">
                        <a:lnSpc>
                          <a:spcPct val="115000"/>
                        </a:lnSpc>
                        <a:spcBef>
                          <a:spcPts val="0"/>
                        </a:spcBef>
                        <a:spcAft>
                          <a:spcPts val="0"/>
                        </a:spcAft>
                      </a:pPr>
                      <a:r>
                        <a:rPr lang="en-US" sz="1400" dirty="0">
                          <a:latin typeface="Times New Roman"/>
                          <a:ea typeface="Calibri"/>
                          <a:cs typeface="Times New Roman"/>
                        </a:rPr>
                        <a:t>Steady Moderate Growers (sum of category 3 and 4&gt;.9) (27 of 120 countries)</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58957">
                <a:tc>
                  <a:txBody>
                    <a:bodyPr/>
                    <a:lstStyle/>
                    <a:p>
                      <a:pPr marL="0" marR="0">
                        <a:lnSpc>
                          <a:spcPct val="115000"/>
                        </a:lnSpc>
                        <a:spcBef>
                          <a:spcPts val="0"/>
                        </a:spcBef>
                        <a:spcAft>
                          <a:spcPts val="0"/>
                        </a:spcAft>
                      </a:pPr>
                      <a:r>
                        <a:rPr lang="en-US" sz="1400">
                          <a:latin typeface="Times New Roman"/>
                          <a:ea typeface="Calibri"/>
                          <a:cs typeface="Times New Roman"/>
                        </a:rPr>
                        <a:t>TUR</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0.417</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0.583</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8957">
                <a:tc>
                  <a:txBody>
                    <a:bodyPr/>
                    <a:lstStyle/>
                    <a:p>
                      <a:pPr marL="0" marR="0">
                        <a:lnSpc>
                          <a:spcPct val="115000"/>
                        </a:lnSpc>
                        <a:spcBef>
                          <a:spcPts val="0"/>
                        </a:spcBef>
                        <a:spcAft>
                          <a:spcPts val="0"/>
                        </a:spcAft>
                      </a:pPr>
                      <a:r>
                        <a:rPr lang="en-US" sz="1400">
                          <a:latin typeface="Times New Roman"/>
                          <a:ea typeface="Calibri"/>
                          <a:cs typeface="Times New Roman"/>
                        </a:rPr>
                        <a:t>GBR</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0.208</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0.792</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8957">
                <a:tc>
                  <a:txBody>
                    <a:bodyPr/>
                    <a:lstStyle/>
                    <a:p>
                      <a:pPr marL="0" marR="0">
                        <a:lnSpc>
                          <a:spcPct val="115000"/>
                        </a:lnSpc>
                        <a:spcBef>
                          <a:spcPts val="0"/>
                        </a:spcBef>
                        <a:spcAft>
                          <a:spcPts val="0"/>
                        </a:spcAft>
                      </a:pPr>
                      <a:r>
                        <a:rPr lang="en-US" sz="1400">
                          <a:latin typeface="Times New Roman"/>
                          <a:ea typeface="Calibri"/>
                          <a:cs typeface="Times New Roman"/>
                        </a:rPr>
                        <a:t>COL</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0.708</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0.292</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4853">
                <a:tc gridSpan="7">
                  <a:txBody>
                    <a:bodyPr/>
                    <a:lstStyle/>
                    <a:p>
                      <a:pPr marL="0" marR="0" algn="ctr">
                        <a:lnSpc>
                          <a:spcPct val="115000"/>
                        </a:lnSpc>
                        <a:spcBef>
                          <a:spcPts val="0"/>
                        </a:spcBef>
                        <a:spcAft>
                          <a:spcPts val="0"/>
                        </a:spcAft>
                      </a:pPr>
                      <a:r>
                        <a:rPr lang="en-US" sz="1400" dirty="0">
                          <a:latin typeface="Times New Roman"/>
                          <a:ea typeface="Calibri"/>
                          <a:cs typeface="Times New Roman"/>
                        </a:rPr>
                        <a:t>Growth collapses (sum of category1 and 2 &gt; .5) (21 of 120 countries)</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8957">
                <a:tc>
                  <a:txBody>
                    <a:bodyPr/>
                    <a:lstStyle/>
                    <a:p>
                      <a:pPr marL="0" marR="0">
                        <a:lnSpc>
                          <a:spcPct val="115000"/>
                        </a:lnSpc>
                        <a:spcBef>
                          <a:spcPts val="0"/>
                        </a:spcBef>
                        <a:spcAft>
                          <a:spcPts val="0"/>
                        </a:spcAft>
                      </a:pPr>
                      <a:r>
                        <a:rPr lang="en-US" sz="1400">
                          <a:latin typeface="Times New Roman"/>
                          <a:ea typeface="Calibri"/>
                          <a:cs typeface="Times New Roman"/>
                        </a:rPr>
                        <a:t>HTI</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0.184</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0.474</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0.211</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0.132</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8957">
                <a:tc>
                  <a:txBody>
                    <a:bodyPr/>
                    <a:lstStyle/>
                    <a:p>
                      <a:pPr marL="0" marR="0">
                        <a:lnSpc>
                          <a:spcPct val="115000"/>
                        </a:lnSpc>
                        <a:spcBef>
                          <a:spcPts val="0"/>
                        </a:spcBef>
                        <a:spcAft>
                          <a:spcPts val="0"/>
                        </a:spcAft>
                      </a:pPr>
                      <a:r>
                        <a:rPr lang="en-US" sz="1400">
                          <a:latin typeface="Times New Roman"/>
                          <a:ea typeface="Calibri"/>
                          <a:cs typeface="Times New Roman"/>
                        </a:rPr>
                        <a:t>LBR</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0.571</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0.179</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0.036</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0.036</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0.071</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0.107</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8957">
                <a:tc>
                  <a:txBody>
                    <a:bodyPr/>
                    <a:lstStyle/>
                    <a:p>
                      <a:pPr marL="0" marR="0">
                        <a:lnSpc>
                          <a:spcPct val="115000"/>
                        </a:lnSpc>
                        <a:spcBef>
                          <a:spcPts val="0"/>
                        </a:spcBef>
                        <a:spcAft>
                          <a:spcPts val="0"/>
                        </a:spcAft>
                      </a:pPr>
                      <a:r>
                        <a:rPr lang="en-US" sz="1400">
                          <a:latin typeface="Times New Roman"/>
                          <a:ea typeface="Calibri"/>
                          <a:cs typeface="Times New Roman"/>
                        </a:rPr>
                        <a:t>SOM</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0.643</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0.357</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24558">
                <a:tc gridSpan="7">
                  <a:txBody>
                    <a:bodyPr/>
                    <a:lstStyle/>
                    <a:p>
                      <a:pPr marL="0" marR="0" algn="ctr">
                        <a:lnSpc>
                          <a:spcPct val="115000"/>
                        </a:lnSpc>
                        <a:spcBef>
                          <a:spcPts val="0"/>
                        </a:spcBef>
                        <a:spcAft>
                          <a:spcPts val="0"/>
                        </a:spcAft>
                      </a:pPr>
                      <a:r>
                        <a:rPr lang="en-US" sz="1400" dirty="0">
                          <a:latin typeface="Times New Roman"/>
                          <a:ea typeface="Calibri"/>
                          <a:cs typeface="Times New Roman"/>
                        </a:rPr>
                        <a:t>Boom </a:t>
                      </a:r>
                      <a:r>
                        <a:rPr lang="en-US" sz="1400" b="1" dirty="0">
                          <a:latin typeface="Times New Roman"/>
                          <a:ea typeface="Calibri"/>
                          <a:cs typeface="Times New Roman"/>
                        </a:rPr>
                        <a:t>and</a:t>
                      </a:r>
                      <a:r>
                        <a:rPr lang="en-US" sz="1400" dirty="0">
                          <a:latin typeface="Times New Roman"/>
                          <a:ea typeface="Calibri"/>
                          <a:cs typeface="Times New Roman"/>
                        </a:rPr>
                        <a:t> Bust (both the sum of growth states 1 and 2 </a:t>
                      </a:r>
                      <a:r>
                        <a:rPr lang="en-US" sz="1400" i="1" dirty="0">
                          <a:latin typeface="Times New Roman"/>
                          <a:ea typeface="Calibri"/>
                          <a:cs typeface="Times New Roman"/>
                        </a:rPr>
                        <a:t>and </a:t>
                      </a:r>
                      <a:r>
                        <a:rPr lang="en-US" sz="1400" dirty="0">
                          <a:latin typeface="Times New Roman"/>
                          <a:ea typeface="Calibri"/>
                          <a:cs typeface="Times New Roman"/>
                        </a:rPr>
                        <a:t>the sum of growth states 5 and 6 above .1) </a:t>
                      </a:r>
                    </a:p>
                    <a:p>
                      <a:pPr marL="0" marR="0" algn="ctr">
                        <a:lnSpc>
                          <a:spcPct val="115000"/>
                        </a:lnSpc>
                        <a:spcBef>
                          <a:spcPts val="0"/>
                        </a:spcBef>
                        <a:spcAft>
                          <a:spcPts val="0"/>
                        </a:spcAft>
                      </a:pPr>
                      <a:r>
                        <a:rPr lang="en-US" sz="1400" dirty="0">
                          <a:latin typeface="Times New Roman"/>
                          <a:ea typeface="Calibri"/>
                          <a:cs typeface="Times New Roman"/>
                        </a:rPr>
                        <a:t>(30 of 120 countries)</a:t>
                      </a:r>
                    </a:p>
                    <a:p>
                      <a:pPr marL="0" marR="0" algn="ctr">
                        <a:lnSpc>
                          <a:spcPct val="115000"/>
                        </a:lnSpc>
                        <a:spcBef>
                          <a:spcPts val="0"/>
                        </a:spcBef>
                        <a:spcAft>
                          <a:spcPts val="0"/>
                        </a:spcAft>
                      </a:pPr>
                      <a:r>
                        <a:rPr lang="en-US" sz="1400" dirty="0">
                          <a:latin typeface="Times New Roman"/>
                          <a:ea typeface="Calibri"/>
                          <a:cs typeface="Times New Roman"/>
                        </a:rPr>
                        <a:t>(not mutually exclusive with above, can include ‘collapses’ if they have booms)</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158957">
                <a:tc>
                  <a:txBody>
                    <a:bodyPr/>
                    <a:lstStyle/>
                    <a:p>
                      <a:pPr marL="0" marR="0">
                        <a:lnSpc>
                          <a:spcPct val="115000"/>
                        </a:lnSpc>
                        <a:spcBef>
                          <a:spcPts val="0"/>
                        </a:spcBef>
                        <a:spcAft>
                          <a:spcPts val="0"/>
                        </a:spcAft>
                      </a:pPr>
                      <a:r>
                        <a:rPr lang="en-US" sz="1400">
                          <a:latin typeface="Times New Roman"/>
                          <a:ea typeface="Calibri"/>
                          <a:cs typeface="Times New Roman"/>
                        </a:rPr>
                        <a:t>BRA</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0.104</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0.417</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0.063</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0.354</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0.063</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58957">
                <a:tc>
                  <a:txBody>
                    <a:bodyPr/>
                    <a:lstStyle/>
                    <a:p>
                      <a:pPr marL="0" marR="0">
                        <a:lnSpc>
                          <a:spcPct val="115000"/>
                        </a:lnSpc>
                        <a:spcBef>
                          <a:spcPts val="0"/>
                        </a:spcBef>
                        <a:spcAft>
                          <a:spcPts val="0"/>
                        </a:spcAft>
                      </a:pPr>
                      <a:r>
                        <a:rPr lang="en-US" sz="1400">
                          <a:latin typeface="Times New Roman"/>
                          <a:ea typeface="Calibri"/>
                          <a:cs typeface="Times New Roman"/>
                        </a:rPr>
                        <a:t>GHA</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0.070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0.209</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0.419</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0.163</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0.023</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0.116</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58957">
                <a:tc>
                  <a:txBody>
                    <a:bodyPr/>
                    <a:lstStyle/>
                    <a:p>
                      <a:pPr marL="0" marR="0">
                        <a:lnSpc>
                          <a:spcPct val="115000"/>
                        </a:lnSpc>
                        <a:spcBef>
                          <a:spcPts val="0"/>
                        </a:spcBef>
                        <a:spcAft>
                          <a:spcPts val="0"/>
                        </a:spcAft>
                      </a:pPr>
                      <a:r>
                        <a:rPr lang="en-US" sz="1400">
                          <a:latin typeface="Times New Roman"/>
                          <a:ea typeface="Calibri"/>
                          <a:cs typeface="Times New Roman"/>
                        </a:rPr>
                        <a:t>PNG</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0.316</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0.263</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0.263</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0.132</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0.026</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4853">
                <a:tc gridSpan="7">
                  <a:txBody>
                    <a:bodyPr/>
                    <a:lstStyle/>
                    <a:p>
                      <a:pPr marL="0" marR="0" algn="ctr">
                        <a:lnSpc>
                          <a:spcPct val="115000"/>
                        </a:lnSpc>
                        <a:spcBef>
                          <a:spcPts val="0"/>
                        </a:spcBef>
                        <a:spcAft>
                          <a:spcPts val="0"/>
                        </a:spcAft>
                      </a:pPr>
                      <a:r>
                        <a:rPr lang="en-US" sz="1400" dirty="0">
                          <a:latin typeface="Times New Roman"/>
                          <a:ea typeface="Calibri"/>
                          <a:cs typeface="Times New Roman"/>
                        </a:rPr>
                        <a:t>Rapid growth (sum of 5 and 6 above .5) (8 of 120 countries)</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58957">
                <a:tc>
                  <a:txBody>
                    <a:bodyPr/>
                    <a:lstStyle/>
                    <a:p>
                      <a:pPr marL="0" marR="0">
                        <a:lnSpc>
                          <a:spcPct val="115000"/>
                        </a:lnSpc>
                        <a:spcBef>
                          <a:spcPts val="0"/>
                        </a:spcBef>
                        <a:spcAft>
                          <a:spcPts val="0"/>
                        </a:spcAft>
                      </a:pPr>
                      <a:r>
                        <a:rPr lang="en-US" sz="1400">
                          <a:latin typeface="Times New Roman"/>
                          <a:ea typeface="Calibri"/>
                          <a:cs typeface="Times New Roman"/>
                        </a:rPr>
                        <a:t>BWA</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0.132</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0.184</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0.342</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0.342</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58957">
                <a:tc>
                  <a:txBody>
                    <a:bodyPr/>
                    <a:lstStyle/>
                    <a:p>
                      <a:pPr marL="0" marR="0">
                        <a:lnSpc>
                          <a:spcPct val="115000"/>
                        </a:lnSpc>
                        <a:spcBef>
                          <a:spcPts val="0"/>
                        </a:spcBef>
                        <a:spcAft>
                          <a:spcPts val="0"/>
                        </a:spcAft>
                      </a:pPr>
                      <a:r>
                        <a:rPr lang="en-US" sz="1400">
                          <a:latin typeface="Times New Roman"/>
                          <a:ea typeface="Calibri"/>
                          <a:cs typeface="Times New Roman"/>
                        </a:rPr>
                        <a:t>KOR</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0.022</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0.244</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0.356</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0.378</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58957">
                <a:tc>
                  <a:txBody>
                    <a:bodyPr/>
                    <a:lstStyle/>
                    <a:p>
                      <a:pPr marL="0" marR="0">
                        <a:lnSpc>
                          <a:spcPct val="115000"/>
                        </a:lnSpc>
                        <a:spcBef>
                          <a:spcPts val="0"/>
                        </a:spcBef>
                        <a:spcAft>
                          <a:spcPts val="0"/>
                        </a:spcAft>
                      </a:pPr>
                      <a:r>
                        <a:rPr lang="en-US" sz="1400">
                          <a:latin typeface="Times New Roman"/>
                          <a:ea typeface="Calibri"/>
                          <a:cs typeface="Times New Roman"/>
                        </a:rPr>
                        <a:t>TWN</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0.000</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0.128</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Calibri"/>
                          <a:cs typeface="Times New Roman"/>
                        </a:rPr>
                        <a:t>0.298</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Calibri"/>
                          <a:cs typeface="Times New Roman"/>
                        </a:rPr>
                        <a:t>0.574</a:t>
                      </a:r>
                    </a:p>
                  </a:txBody>
                  <a:tcPr marL="62201" marR="622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3" name="Rectangle 2"/>
          <p:cNvSpPr/>
          <p:nvPr/>
        </p:nvSpPr>
        <p:spPr>
          <a:xfrm>
            <a:off x="5715000" y="2057400"/>
            <a:ext cx="2362200" cy="762000"/>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Steady moderate growth (OECD and a few)</a:t>
            </a:r>
          </a:p>
        </p:txBody>
      </p:sp>
      <p:sp>
        <p:nvSpPr>
          <p:cNvPr id="5" name="Rounded Rectangle 4"/>
          <p:cNvSpPr/>
          <p:nvPr/>
        </p:nvSpPr>
        <p:spPr>
          <a:xfrm>
            <a:off x="3200400" y="3048000"/>
            <a:ext cx="2438400" cy="609600"/>
          </a:xfrm>
          <a:prstGeom prst="roundRect">
            <a:avLst/>
          </a:prstGeom>
          <a:solidFill>
            <a:srgbClr val="00B0F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Stagnater/collapse</a:t>
            </a:r>
          </a:p>
        </p:txBody>
      </p:sp>
      <p:sp>
        <p:nvSpPr>
          <p:cNvPr id="6" name="Left-Right Arrow 5"/>
          <p:cNvSpPr/>
          <p:nvPr/>
        </p:nvSpPr>
        <p:spPr>
          <a:xfrm>
            <a:off x="4562475" y="4487968"/>
            <a:ext cx="3981450" cy="685800"/>
          </a:xfrm>
          <a:prstGeom prst="leftRightArrow">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highlight>
                  <a:srgbClr val="000080"/>
                </a:highlight>
              </a:rPr>
              <a:t>Boom and Bust</a:t>
            </a:r>
          </a:p>
        </p:txBody>
      </p:sp>
      <p:sp>
        <p:nvSpPr>
          <p:cNvPr id="7" name="Oval 6"/>
          <p:cNvSpPr/>
          <p:nvPr/>
        </p:nvSpPr>
        <p:spPr>
          <a:xfrm>
            <a:off x="7467600" y="5257800"/>
            <a:ext cx="2895600" cy="914400"/>
          </a:xfrm>
          <a:prstGeom prst="ellipse">
            <a:avLst/>
          </a:prstGeom>
          <a:solidFill>
            <a:srgbClr val="7030A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50"/>
                </a:solidFill>
              </a:rPr>
              <a:t>Rapid growers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828800" y="228600"/>
            <a:ext cx="8534400" cy="6324600"/>
          </a:xfrm>
          <a:prstGeom prst="rect">
            <a:avLst/>
          </a:prstGeom>
        </p:spPr>
      </p:pic>
    </p:spTree>
    <p:extLst>
      <p:ext uri="{BB962C8B-B14F-4D97-AF65-F5344CB8AC3E}">
        <p14:creationId xmlns:p14="http://schemas.microsoft.com/office/powerpoint/2010/main" val="2384023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will happen if I dump a bucket of water on my head?</a:t>
            </a:r>
          </a:p>
        </p:txBody>
      </p:sp>
      <p:pic>
        <p:nvPicPr>
          <p:cNvPr id="7" name="Picture 6" descr="durable-water-bucket.jpg"/>
          <p:cNvPicPr>
            <a:picLocks noChangeAspect="1"/>
          </p:cNvPicPr>
          <p:nvPr/>
        </p:nvPicPr>
        <p:blipFill>
          <a:blip r:embed="rId2" cstate="print"/>
          <a:stretch>
            <a:fillRect/>
          </a:stretch>
        </p:blipFill>
        <p:spPr>
          <a:xfrm>
            <a:off x="1981201" y="1752600"/>
            <a:ext cx="2922223" cy="2881312"/>
          </a:xfrm>
          <a:prstGeom prst="rect">
            <a:avLst/>
          </a:prstGeom>
        </p:spPr>
      </p:pic>
      <p:pic>
        <p:nvPicPr>
          <p:cNvPr id="9" name="Picture 8" descr="20091011_1608a-FrozenWaterDishAfter.jpg"/>
          <p:cNvPicPr>
            <a:picLocks noChangeAspect="1"/>
          </p:cNvPicPr>
          <p:nvPr/>
        </p:nvPicPr>
        <p:blipFill>
          <a:blip r:embed="rId3" cstate="print"/>
          <a:stretch>
            <a:fillRect/>
          </a:stretch>
        </p:blipFill>
        <p:spPr>
          <a:xfrm>
            <a:off x="4343400" y="4164330"/>
            <a:ext cx="3591560" cy="2693670"/>
          </a:xfrm>
          <a:prstGeom prst="rect">
            <a:avLst/>
          </a:prstGeom>
        </p:spPr>
      </p:pic>
      <p:pic>
        <p:nvPicPr>
          <p:cNvPr id="10" name="Picture 9" descr="bucket of water over head.jpg"/>
          <p:cNvPicPr>
            <a:picLocks noChangeAspect="1"/>
          </p:cNvPicPr>
          <p:nvPr/>
        </p:nvPicPr>
        <p:blipFill>
          <a:blip r:embed="rId4" cstate="print"/>
          <a:stretch>
            <a:fillRect/>
          </a:stretch>
        </p:blipFill>
        <p:spPr>
          <a:xfrm>
            <a:off x="7010400" y="1752600"/>
            <a:ext cx="2895600" cy="3040380"/>
          </a:xfrm>
          <a:prstGeom prst="rect">
            <a:avLst/>
          </a:prstGeom>
        </p:spPr>
      </p:pic>
    </p:spTree>
    <p:extLst>
      <p:ext uri="{BB962C8B-B14F-4D97-AF65-F5344CB8AC3E}">
        <p14:creationId xmlns:p14="http://schemas.microsoft.com/office/powerpoint/2010/main" val="39576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“Developing” or “emerging market” countries have </a:t>
            </a:r>
            <a:r>
              <a:rPr lang="en-US" i="1" dirty="0"/>
              <a:t>phase transitions</a:t>
            </a:r>
            <a:endParaRPr lang="en-US" dirty="0"/>
          </a:p>
        </p:txBody>
      </p:sp>
      <p:sp>
        <p:nvSpPr>
          <p:cNvPr id="3" name="Content Placeholder 2"/>
          <p:cNvSpPr>
            <a:spLocks noGrp="1"/>
          </p:cNvSpPr>
          <p:nvPr>
            <p:ph idx="1"/>
          </p:nvPr>
        </p:nvSpPr>
        <p:spPr/>
        <p:txBody>
          <a:bodyPr>
            <a:normAutofit/>
          </a:bodyPr>
          <a:lstStyle/>
          <a:p>
            <a:r>
              <a:rPr lang="en-US" dirty="0"/>
              <a:t>Everything about the standard macroeconomic decomposition into “trend” and “cycle” is unhelpful as growth is episodic</a:t>
            </a:r>
          </a:p>
          <a:p>
            <a:pPr marL="0" indent="0">
              <a:buNone/>
            </a:pPr>
            <a:endParaRPr lang="en-US" dirty="0"/>
          </a:p>
          <a:p>
            <a:r>
              <a:rPr lang="en-US" dirty="0"/>
              <a:t>The phase transitions are often apparently sharp, discrete, and involve massive and persistent (longer than “business cycle”) changes in the underlying growth rate.</a:t>
            </a:r>
          </a:p>
        </p:txBody>
      </p:sp>
    </p:spTree>
    <p:extLst>
      <p:ext uri="{BB962C8B-B14F-4D97-AF65-F5344CB8AC3E}">
        <p14:creationId xmlns:p14="http://schemas.microsoft.com/office/powerpoint/2010/main" val="3860227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3B80F-EBE8-4307-A572-82B58BE4985F}"/>
              </a:ext>
            </a:extLst>
          </p:cNvPr>
          <p:cNvSpPr>
            <a:spLocks noGrp="1"/>
          </p:cNvSpPr>
          <p:nvPr>
            <p:ph type="title"/>
          </p:nvPr>
        </p:nvSpPr>
        <p:spPr/>
        <p:txBody>
          <a:bodyPr>
            <a:normAutofit fontScale="90000"/>
          </a:bodyPr>
          <a:lstStyle/>
          <a:p>
            <a:r>
              <a:rPr lang="en-US" dirty="0"/>
              <a:t>This means the “expected” outcomes from a shock are not confidence it returns to the previous trend path….but that anything can (and does) happen</a:t>
            </a:r>
          </a:p>
        </p:txBody>
      </p:sp>
      <p:cxnSp>
        <p:nvCxnSpPr>
          <p:cNvPr id="13" name="Straight Arrow Connector 12">
            <a:extLst>
              <a:ext uri="{FF2B5EF4-FFF2-40B4-BE49-F238E27FC236}">
                <a16:creationId xmlns:a16="http://schemas.microsoft.com/office/drawing/2014/main" id="{F7A24461-3C6C-4D90-A137-8553645F80C3}"/>
              </a:ext>
            </a:extLst>
          </p:cNvPr>
          <p:cNvCxnSpPr>
            <a:cxnSpLocks/>
          </p:cNvCxnSpPr>
          <p:nvPr/>
        </p:nvCxnSpPr>
        <p:spPr>
          <a:xfrm>
            <a:off x="1127464" y="6409678"/>
            <a:ext cx="858470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B0BB3BD-73EC-4FB7-BB7C-6203B797AFA5}"/>
              </a:ext>
            </a:extLst>
          </p:cNvPr>
          <p:cNvCxnSpPr>
            <a:cxnSpLocks/>
          </p:cNvCxnSpPr>
          <p:nvPr/>
        </p:nvCxnSpPr>
        <p:spPr>
          <a:xfrm flipV="1">
            <a:off x="1127464" y="2459762"/>
            <a:ext cx="0" cy="394991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897FAF-2BDE-40DA-A46E-B9C29C0A3BD2}"/>
              </a:ext>
            </a:extLst>
          </p:cNvPr>
          <p:cNvCxnSpPr>
            <a:cxnSpLocks/>
          </p:cNvCxnSpPr>
          <p:nvPr/>
        </p:nvCxnSpPr>
        <p:spPr>
          <a:xfrm flipV="1">
            <a:off x="2102343" y="4412387"/>
            <a:ext cx="3238500" cy="9715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C72884-FC6E-4850-B88E-2D0AAB146D10}"/>
              </a:ext>
            </a:extLst>
          </p:cNvPr>
          <p:cNvCxnSpPr>
            <a:cxnSpLocks/>
          </p:cNvCxnSpPr>
          <p:nvPr/>
        </p:nvCxnSpPr>
        <p:spPr>
          <a:xfrm flipV="1">
            <a:off x="5274168" y="3050312"/>
            <a:ext cx="4619625" cy="1384408"/>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04EBBB7E-837A-4D0F-8B6F-B7547A7B550B}"/>
              </a:ext>
            </a:extLst>
          </p:cNvPr>
          <p:cNvSpPr/>
          <p:nvPr/>
        </p:nvSpPr>
        <p:spPr>
          <a:xfrm>
            <a:off x="5572125" y="3031911"/>
            <a:ext cx="4171950" cy="2144605"/>
          </a:xfrm>
          <a:custGeom>
            <a:avLst/>
            <a:gdLst>
              <a:gd name="connsiteX0" fmla="*/ 0 w 4171950"/>
              <a:gd name="connsiteY0" fmla="*/ 2009775 h 2009775"/>
              <a:gd name="connsiteX1" fmla="*/ 28575 w 4171950"/>
              <a:gd name="connsiteY1" fmla="*/ 1895475 h 2009775"/>
              <a:gd name="connsiteX2" fmla="*/ 95250 w 4171950"/>
              <a:gd name="connsiteY2" fmla="*/ 1828800 h 2009775"/>
              <a:gd name="connsiteX3" fmla="*/ 133350 w 4171950"/>
              <a:gd name="connsiteY3" fmla="*/ 1771650 h 2009775"/>
              <a:gd name="connsiteX4" fmla="*/ 190500 w 4171950"/>
              <a:gd name="connsiteY4" fmla="*/ 1733550 h 2009775"/>
              <a:gd name="connsiteX5" fmla="*/ 247650 w 4171950"/>
              <a:gd name="connsiteY5" fmla="*/ 1685925 h 2009775"/>
              <a:gd name="connsiteX6" fmla="*/ 276225 w 4171950"/>
              <a:gd name="connsiteY6" fmla="*/ 1609725 h 2009775"/>
              <a:gd name="connsiteX7" fmla="*/ 304800 w 4171950"/>
              <a:gd name="connsiteY7" fmla="*/ 1600200 h 2009775"/>
              <a:gd name="connsiteX8" fmla="*/ 390525 w 4171950"/>
              <a:gd name="connsiteY8" fmla="*/ 1571625 h 2009775"/>
              <a:gd name="connsiteX9" fmla="*/ 428625 w 4171950"/>
              <a:gd name="connsiteY9" fmla="*/ 1552575 h 2009775"/>
              <a:gd name="connsiteX10" fmla="*/ 552450 w 4171950"/>
              <a:gd name="connsiteY10" fmla="*/ 1524000 h 2009775"/>
              <a:gd name="connsiteX11" fmla="*/ 676275 w 4171950"/>
              <a:gd name="connsiteY11" fmla="*/ 1485900 h 2009775"/>
              <a:gd name="connsiteX12" fmla="*/ 752475 w 4171950"/>
              <a:gd name="connsiteY12" fmla="*/ 1466850 h 2009775"/>
              <a:gd name="connsiteX13" fmla="*/ 885825 w 4171950"/>
              <a:gd name="connsiteY13" fmla="*/ 1371600 h 2009775"/>
              <a:gd name="connsiteX14" fmla="*/ 923925 w 4171950"/>
              <a:gd name="connsiteY14" fmla="*/ 1343025 h 2009775"/>
              <a:gd name="connsiteX15" fmla="*/ 1076325 w 4171950"/>
              <a:gd name="connsiteY15" fmla="*/ 1323975 h 2009775"/>
              <a:gd name="connsiteX16" fmla="*/ 1219200 w 4171950"/>
              <a:gd name="connsiteY16" fmla="*/ 1219200 h 2009775"/>
              <a:gd name="connsiteX17" fmla="*/ 1238250 w 4171950"/>
              <a:gd name="connsiteY17" fmla="*/ 1190625 h 2009775"/>
              <a:gd name="connsiteX18" fmla="*/ 1266825 w 4171950"/>
              <a:gd name="connsiteY18" fmla="*/ 1104900 h 2009775"/>
              <a:gd name="connsiteX19" fmla="*/ 1323975 w 4171950"/>
              <a:gd name="connsiteY19" fmla="*/ 1066800 h 2009775"/>
              <a:gd name="connsiteX20" fmla="*/ 1504950 w 4171950"/>
              <a:gd name="connsiteY20" fmla="*/ 971550 h 2009775"/>
              <a:gd name="connsiteX21" fmla="*/ 1600200 w 4171950"/>
              <a:gd name="connsiteY21" fmla="*/ 895350 h 2009775"/>
              <a:gd name="connsiteX22" fmla="*/ 1609725 w 4171950"/>
              <a:gd name="connsiteY22" fmla="*/ 866775 h 2009775"/>
              <a:gd name="connsiteX23" fmla="*/ 1695450 w 4171950"/>
              <a:gd name="connsiteY23" fmla="*/ 828675 h 2009775"/>
              <a:gd name="connsiteX24" fmla="*/ 1828800 w 4171950"/>
              <a:gd name="connsiteY24" fmla="*/ 752475 h 2009775"/>
              <a:gd name="connsiteX25" fmla="*/ 1885950 w 4171950"/>
              <a:gd name="connsiteY25" fmla="*/ 714375 h 2009775"/>
              <a:gd name="connsiteX26" fmla="*/ 2057400 w 4171950"/>
              <a:gd name="connsiteY26" fmla="*/ 647700 h 2009775"/>
              <a:gd name="connsiteX27" fmla="*/ 2200275 w 4171950"/>
              <a:gd name="connsiteY27" fmla="*/ 600075 h 2009775"/>
              <a:gd name="connsiteX28" fmla="*/ 2295525 w 4171950"/>
              <a:gd name="connsiteY28" fmla="*/ 571500 h 2009775"/>
              <a:gd name="connsiteX29" fmla="*/ 2352675 w 4171950"/>
              <a:gd name="connsiteY29" fmla="*/ 552450 h 2009775"/>
              <a:gd name="connsiteX30" fmla="*/ 2428875 w 4171950"/>
              <a:gd name="connsiteY30" fmla="*/ 523875 h 2009775"/>
              <a:gd name="connsiteX31" fmla="*/ 2600325 w 4171950"/>
              <a:gd name="connsiteY31" fmla="*/ 495300 h 2009775"/>
              <a:gd name="connsiteX32" fmla="*/ 2743200 w 4171950"/>
              <a:gd name="connsiteY32" fmla="*/ 447675 h 2009775"/>
              <a:gd name="connsiteX33" fmla="*/ 2867025 w 4171950"/>
              <a:gd name="connsiteY33" fmla="*/ 409575 h 2009775"/>
              <a:gd name="connsiteX34" fmla="*/ 2952750 w 4171950"/>
              <a:gd name="connsiteY34" fmla="*/ 400050 h 2009775"/>
              <a:gd name="connsiteX35" fmla="*/ 3028950 w 4171950"/>
              <a:gd name="connsiteY35" fmla="*/ 361950 h 2009775"/>
              <a:gd name="connsiteX36" fmla="*/ 3133725 w 4171950"/>
              <a:gd name="connsiteY36" fmla="*/ 342900 h 2009775"/>
              <a:gd name="connsiteX37" fmla="*/ 3190875 w 4171950"/>
              <a:gd name="connsiteY37" fmla="*/ 323850 h 2009775"/>
              <a:gd name="connsiteX38" fmla="*/ 3228975 w 4171950"/>
              <a:gd name="connsiteY38" fmla="*/ 314325 h 2009775"/>
              <a:gd name="connsiteX39" fmla="*/ 3352800 w 4171950"/>
              <a:gd name="connsiteY39" fmla="*/ 238125 h 2009775"/>
              <a:gd name="connsiteX40" fmla="*/ 3438525 w 4171950"/>
              <a:gd name="connsiteY40" fmla="*/ 209550 h 2009775"/>
              <a:gd name="connsiteX41" fmla="*/ 3495675 w 4171950"/>
              <a:gd name="connsiteY41" fmla="*/ 190500 h 2009775"/>
              <a:gd name="connsiteX42" fmla="*/ 3571875 w 4171950"/>
              <a:gd name="connsiteY42" fmla="*/ 161925 h 2009775"/>
              <a:gd name="connsiteX43" fmla="*/ 3581400 w 4171950"/>
              <a:gd name="connsiteY43" fmla="*/ 104775 h 2009775"/>
              <a:gd name="connsiteX44" fmla="*/ 3743325 w 4171950"/>
              <a:gd name="connsiteY44" fmla="*/ 85725 h 2009775"/>
              <a:gd name="connsiteX45" fmla="*/ 3829050 w 4171950"/>
              <a:gd name="connsiteY45" fmla="*/ 66675 h 2009775"/>
              <a:gd name="connsiteX46" fmla="*/ 3924300 w 4171950"/>
              <a:gd name="connsiteY46" fmla="*/ 28575 h 2009775"/>
              <a:gd name="connsiteX47" fmla="*/ 4171950 w 4171950"/>
              <a:gd name="connsiteY47"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71950" h="2009775">
                <a:moveTo>
                  <a:pt x="0" y="2009775"/>
                </a:moveTo>
                <a:cubicBezTo>
                  <a:pt x="5829" y="1980629"/>
                  <a:pt x="16826" y="1918973"/>
                  <a:pt x="28575" y="1895475"/>
                </a:cubicBezTo>
                <a:cubicBezTo>
                  <a:pt x="48372" y="1855880"/>
                  <a:pt x="64092" y="1849572"/>
                  <a:pt x="95250" y="1828800"/>
                </a:cubicBezTo>
                <a:cubicBezTo>
                  <a:pt x="107950" y="1809750"/>
                  <a:pt x="117161" y="1787839"/>
                  <a:pt x="133350" y="1771650"/>
                </a:cubicBezTo>
                <a:cubicBezTo>
                  <a:pt x="149539" y="1755461"/>
                  <a:pt x="172184" y="1747287"/>
                  <a:pt x="190500" y="1733550"/>
                </a:cubicBezTo>
                <a:cubicBezTo>
                  <a:pt x="210338" y="1718671"/>
                  <a:pt x="228600" y="1701800"/>
                  <a:pt x="247650" y="1685925"/>
                </a:cubicBezTo>
                <a:cubicBezTo>
                  <a:pt x="252965" y="1664664"/>
                  <a:pt x="259622" y="1626328"/>
                  <a:pt x="276225" y="1609725"/>
                </a:cubicBezTo>
                <a:cubicBezTo>
                  <a:pt x="283325" y="1602625"/>
                  <a:pt x="295820" y="1604690"/>
                  <a:pt x="304800" y="1600200"/>
                </a:cubicBezTo>
                <a:cubicBezTo>
                  <a:pt x="371766" y="1566717"/>
                  <a:pt x="284425" y="1589308"/>
                  <a:pt x="390525" y="1571625"/>
                </a:cubicBezTo>
                <a:cubicBezTo>
                  <a:pt x="403225" y="1565275"/>
                  <a:pt x="415155" y="1557065"/>
                  <a:pt x="428625" y="1552575"/>
                </a:cubicBezTo>
                <a:cubicBezTo>
                  <a:pt x="463090" y="1541087"/>
                  <a:pt x="514670" y="1531556"/>
                  <a:pt x="552450" y="1524000"/>
                </a:cubicBezTo>
                <a:cubicBezTo>
                  <a:pt x="632388" y="1476037"/>
                  <a:pt x="567376" y="1506319"/>
                  <a:pt x="676275" y="1485900"/>
                </a:cubicBezTo>
                <a:cubicBezTo>
                  <a:pt x="702008" y="1481075"/>
                  <a:pt x="752475" y="1466850"/>
                  <a:pt x="752475" y="1466850"/>
                </a:cubicBezTo>
                <a:cubicBezTo>
                  <a:pt x="895031" y="1342114"/>
                  <a:pt x="766728" y="1443058"/>
                  <a:pt x="885825" y="1371600"/>
                </a:cubicBezTo>
                <a:cubicBezTo>
                  <a:pt x="899438" y="1363432"/>
                  <a:pt x="908524" y="1346875"/>
                  <a:pt x="923925" y="1343025"/>
                </a:cubicBezTo>
                <a:cubicBezTo>
                  <a:pt x="973592" y="1330608"/>
                  <a:pt x="1025525" y="1330325"/>
                  <a:pt x="1076325" y="1323975"/>
                </a:cubicBezTo>
                <a:cubicBezTo>
                  <a:pt x="1128037" y="1289500"/>
                  <a:pt x="1171626" y="1262449"/>
                  <a:pt x="1219200" y="1219200"/>
                </a:cubicBezTo>
                <a:cubicBezTo>
                  <a:pt x="1227671" y="1211499"/>
                  <a:pt x="1233847" y="1201192"/>
                  <a:pt x="1238250" y="1190625"/>
                </a:cubicBezTo>
                <a:cubicBezTo>
                  <a:pt x="1249835" y="1162821"/>
                  <a:pt x="1241763" y="1121608"/>
                  <a:pt x="1266825" y="1104900"/>
                </a:cubicBezTo>
                <a:cubicBezTo>
                  <a:pt x="1285875" y="1092200"/>
                  <a:pt x="1303816" y="1077655"/>
                  <a:pt x="1323975" y="1066800"/>
                </a:cubicBezTo>
                <a:cubicBezTo>
                  <a:pt x="1408318" y="1021385"/>
                  <a:pt x="1411490" y="1049433"/>
                  <a:pt x="1504950" y="971550"/>
                </a:cubicBezTo>
                <a:cubicBezTo>
                  <a:pt x="1574296" y="913762"/>
                  <a:pt x="1542262" y="938804"/>
                  <a:pt x="1600200" y="895350"/>
                </a:cubicBezTo>
                <a:cubicBezTo>
                  <a:pt x="1603375" y="885825"/>
                  <a:pt x="1601500" y="872533"/>
                  <a:pt x="1609725" y="866775"/>
                </a:cubicBezTo>
                <a:cubicBezTo>
                  <a:pt x="1635342" y="848843"/>
                  <a:pt x="1667058" y="841779"/>
                  <a:pt x="1695450" y="828675"/>
                </a:cubicBezTo>
                <a:cubicBezTo>
                  <a:pt x="1739926" y="808148"/>
                  <a:pt x="1791109" y="777602"/>
                  <a:pt x="1828800" y="752475"/>
                </a:cubicBezTo>
                <a:cubicBezTo>
                  <a:pt x="1847850" y="739775"/>
                  <a:pt x="1865472" y="724614"/>
                  <a:pt x="1885950" y="714375"/>
                </a:cubicBezTo>
                <a:cubicBezTo>
                  <a:pt x="1952368" y="681166"/>
                  <a:pt x="1993406" y="669031"/>
                  <a:pt x="2057400" y="647700"/>
                </a:cubicBezTo>
                <a:cubicBezTo>
                  <a:pt x="2105025" y="631825"/>
                  <a:pt x="2153664" y="618719"/>
                  <a:pt x="2200275" y="600075"/>
                </a:cubicBezTo>
                <a:cubicBezTo>
                  <a:pt x="2301791" y="559469"/>
                  <a:pt x="2194339" y="599096"/>
                  <a:pt x="2295525" y="571500"/>
                </a:cubicBezTo>
                <a:cubicBezTo>
                  <a:pt x="2314898" y="566216"/>
                  <a:pt x="2333764" y="559204"/>
                  <a:pt x="2352675" y="552450"/>
                </a:cubicBezTo>
                <a:cubicBezTo>
                  <a:pt x="2378222" y="543326"/>
                  <a:pt x="2402641" y="530779"/>
                  <a:pt x="2428875" y="523875"/>
                </a:cubicBezTo>
                <a:cubicBezTo>
                  <a:pt x="2469961" y="513063"/>
                  <a:pt x="2552759" y="502095"/>
                  <a:pt x="2600325" y="495300"/>
                </a:cubicBezTo>
                <a:cubicBezTo>
                  <a:pt x="2687872" y="442772"/>
                  <a:pt x="2608533" y="483114"/>
                  <a:pt x="2743200" y="447675"/>
                </a:cubicBezTo>
                <a:cubicBezTo>
                  <a:pt x="2768096" y="441123"/>
                  <a:pt x="2831538" y="415035"/>
                  <a:pt x="2867025" y="409575"/>
                </a:cubicBezTo>
                <a:cubicBezTo>
                  <a:pt x="2895442" y="405203"/>
                  <a:pt x="2924175" y="403225"/>
                  <a:pt x="2952750" y="400050"/>
                </a:cubicBezTo>
                <a:cubicBezTo>
                  <a:pt x="2978150" y="387350"/>
                  <a:pt x="3002445" y="372144"/>
                  <a:pt x="3028950" y="361950"/>
                </a:cubicBezTo>
                <a:cubicBezTo>
                  <a:pt x="3042170" y="356865"/>
                  <a:pt x="3124239" y="345271"/>
                  <a:pt x="3133725" y="342900"/>
                </a:cubicBezTo>
                <a:cubicBezTo>
                  <a:pt x="3153206" y="338030"/>
                  <a:pt x="3171641" y="329620"/>
                  <a:pt x="3190875" y="323850"/>
                </a:cubicBezTo>
                <a:cubicBezTo>
                  <a:pt x="3203414" y="320088"/>
                  <a:pt x="3216275" y="317500"/>
                  <a:pt x="3228975" y="314325"/>
                </a:cubicBezTo>
                <a:cubicBezTo>
                  <a:pt x="3270250" y="288925"/>
                  <a:pt x="3305783" y="249879"/>
                  <a:pt x="3352800" y="238125"/>
                </a:cubicBezTo>
                <a:cubicBezTo>
                  <a:pt x="3422134" y="220792"/>
                  <a:pt x="3359616" y="238244"/>
                  <a:pt x="3438525" y="209550"/>
                </a:cubicBezTo>
                <a:cubicBezTo>
                  <a:pt x="3457396" y="202688"/>
                  <a:pt x="3476764" y="197254"/>
                  <a:pt x="3495675" y="190500"/>
                </a:cubicBezTo>
                <a:cubicBezTo>
                  <a:pt x="3521222" y="181376"/>
                  <a:pt x="3546475" y="171450"/>
                  <a:pt x="3571875" y="161925"/>
                </a:cubicBezTo>
                <a:cubicBezTo>
                  <a:pt x="3575050" y="142875"/>
                  <a:pt x="3563752" y="112619"/>
                  <a:pt x="3581400" y="104775"/>
                </a:cubicBezTo>
                <a:cubicBezTo>
                  <a:pt x="3631063" y="82702"/>
                  <a:pt x="3689610" y="93989"/>
                  <a:pt x="3743325" y="85725"/>
                </a:cubicBezTo>
                <a:cubicBezTo>
                  <a:pt x="3772257" y="81274"/>
                  <a:pt x="3800475" y="73025"/>
                  <a:pt x="3829050" y="66675"/>
                </a:cubicBezTo>
                <a:cubicBezTo>
                  <a:pt x="3867489" y="47456"/>
                  <a:pt x="3884235" y="33917"/>
                  <a:pt x="3924300" y="28575"/>
                </a:cubicBezTo>
                <a:cubicBezTo>
                  <a:pt x="4006669" y="17592"/>
                  <a:pt x="4171950" y="0"/>
                  <a:pt x="417195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3FBD1959-E9FD-4E32-82E4-CD618ABE5F22}"/>
              </a:ext>
            </a:extLst>
          </p:cNvPr>
          <p:cNvCxnSpPr>
            <a:cxnSpLocks/>
          </p:cNvCxnSpPr>
          <p:nvPr/>
        </p:nvCxnSpPr>
        <p:spPr>
          <a:xfrm flipH="1">
            <a:off x="5531343" y="3355113"/>
            <a:ext cx="4180828" cy="1238249"/>
          </a:xfrm>
          <a:prstGeom prst="line">
            <a:avLst/>
          </a:prstGeom>
          <a:ln w="635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0B85E1B-1455-4965-BD5A-21AA4C00A70A}"/>
              </a:ext>
            </a:extLst>
          </p:cNvPr>
          <p:cNvSpPr txBox="1"/>
          <p:nvPr/>
        </p:nvSpPr>
        <p:spPr>
          <a:xfrm>
            <a:off x="480027" y="2253172"/>
            <a:ext cx="6930808" cy="2031325"/>
          </a:xfrm>
          <a:prstGeom prst="rect">
            <a:avLst/>
          </a:prstGeom>
          <a:noFill/>
        </p:spPr>
        <p:txBody>
          <a:bodyPr wrap="none" rtlCol="0">
            <a:spAutoFit/>
          </a:bodyPr>
          <a:lstStyle/>
          <a:p>
            <a:r>
              <a:rPr lang="en-US" dirty="0"/>
              <a:t>Green:  no shock counter-factual</a:t>
            </a:r>
          </a:p>
          <a:p>
            <a:r>
              <a:rPr lang="en-US" dirty="0"/>
              <a:t>Red:  Shock to output (with reversion to previous trend)</a:t>
            </a:r>
          </a:p>
          <a:p>
            <a:r>
              <a:rPr lang="en-US" dirty="0"/>
              <a:t>Red Dotted:  Shock leads to long term stagnation</a:t>
            </a:r>
          </a:p>
          <a:p>
            <a:r>
              <a:rPr lang="en-US" dirty="0"/>
              <a:t>Red Dashed:  Shock leads to downward spiral</a:t>
            </a:r>
          </a:p>
          <a:p>
            <a:r>
              <a:rPr lang="en-US" dirty="0"/>
              <a:t>Red dot-date:  Shock leads to response which causes even faster growth</a:t>
            </a:r>
          </a:p>
          <a:p>
            <a:r>
              <a:rPr lang="en-US" dirty="0"/>
              <a:t>Yellow:  consumption with optimal response,</a:t>
            </a:r>
          </a:p>
          <a:p>
            <a:r>
              <a:rPr lang="en-US" dirty="0"/>
              <a:t>borrow to smooth consumption over time</a:t>
            </a:r>
          </a:p>
        </p:txBody>
      </p:sp>
      <p:sp>
        <p:nvSpPr>
          <p:cNvPr id="20" name="Freeform: Shape 19">
            <a:extLst>
              <a:ext uri="{FF2B5EF4-FFF2-40B4-BE49-F238E27FC236}">
                <a16:creationId xmlns:a16="http://schemas.microsoft.com/office/drawing/2014/main" id="{DC067318-651F-4B73-A3A4-7DDAE7D9B7B2}"/>
              </a:ext>
            </a:extLst>
          </p:cNvPr>
          <p:cNvSpPr/>
          <p:nvPr/>
        </p:nvSpPr>
        <p:spPr>
          <a:xfrm>
            <a:off x="5539666" y="5166804"/>
            <a:ext cx="4412202" cy="191834"/>
          </a:xfrm>
          <a:custGeom>
            <a:avLst/>
            <a:gdLst>
              <a:gd name="connsiteX0" fmla="*/ 0 w 4412202"/>
              <a:gd name="connsiteY0" fmla="*/ 88777 h 191834"/>
              <a:gd name="connsiteX1" fmla="*/ 142043 w 4412202"/>
              <a:gd name="connsiteY1" fmla="*/ 97654 h 191834"/>
              <a:gd name="connsiteX2" fmla="*/ 461639 w 4412202"/>
              <a:gd name="connsiteY2" fmla="*/ 106532 h 191834"/>
              <a:gd name="connsiteX3" fmla="*/ 941033 w 4412202"/>
              <a:gd name="connsiteY3" fmla="*/ 62144 h 191834"/>
              <a:gd name="connsiteX4" fmla="*/ 976544 w 4412202"/>
              <a:gd name="connsiteY4" fmla="*/ 26633 h 191834"/>
              <a:gd name="connsiteX5" fmla="*/ 1118586 w 4412202"/>
              <a:gd name="connsiteY5" fmla="*/ 0 h 191834"/>
              <a:gd name="connsiteX6" fmla="*/ 1376039 w 4412202"/>
              <a:gd name="connsiteY6" fmla="*/ 8878 h 191834"/>
              <a:gd name="connsiteX7" fmla="*/ 1624614 w 4412202"/>
              <a:gd name="connsiteY7" fmla="*/ 53266 h 191834"/>
              <a:gd name="connsiteX8" fmla="*/ 1651247 w 4412202"/>
              <a:gd name="connsiteY8" fmla="*/ 97654 h 191834"/>
              <a:gd name="connsiteX9" fmla="*/ 1677880 w 4412202"/>
              <a:gd name="connsiteY9" fmla="*/ 115410 h 191834"/>
              <a:gd name="connsiteX10" fmla="*/ 1757779 w 4412202"/>
              <a:gd name="connsiteY10" fmla="*/ 124287 h 191834"/>
              <a:gd name="connsiteX11" fmla="*/ 1917577 w 4412202"/>
              <a:gd name="connsiteY11" fmla="*/ 133165 h 191834"/>
              <a:gd name="connsiteX12" fmla="*/ 2334827 w 4412202"/>
              <a:gd name="connsiteY12" fmla="*/ 88777 h 191834"/>
              <a:gd name="connsiteX13" fmla="*/ 2361460 w 4412202"/>
              <a:gd name="connsiteY13" fmla="*/ 62144 h 191834"/>
              <a:gd name="connsiteX14" fmla="*/ 2396971 w 4412202"/>
              <a:gd name="connsiteY14" fmla="*/ 44388 h 191834"/>
              <a:gd name="connsiteX15" fmla="*/ 2539014 w 4412202"/>
              <a:gd name="connsiteY15" fmla="*/ 79899 h 191834"/>
              <a:gd name="connsiteX16" fmla="*/ 2601157 w 4412202"/>
              <a:gd name="connsiteY16" fmla="*/ 97654 h 191834"/>
              <a:gd name="connsiteX17" fmla="*/ 2636668 w 4412202"/>
              <a:gd name="connsiteY17" fmla="*/ 106532 h 191834"/>
              <a:gd name="connsiteX18" fmla="*/ 2734322 w 4412202"/>
              <a:gd name="connsiteY18" fmla="*/ 115410 h 191834"/>
              <a:gd name="connsiteX19" fmla="*/ 2956264 w 4412202"/>
              <a:gd name="connsiteY19" fmla="*/ 133165 h 191834"/>
              <a:gd name="connsiteX20" fmla="*/ 2982897 w 4412202"/>
              <a:gd name="connsiteY20" fmla="*/ 142043 h 191834"/>
              <a:gd name="connsiteX21" fmla="*/ 3045041 w 4412202"/>
              <a:gd name="connsiteY21" fmla="*/ 159798 h 191834"/>
              <a:gd name="connsiteX22" fmla="*/ 3116062 w 4412202"/>
              <a:gd name="connsiteY22" fmla="*/ 186431 h 191834"/>
              <a:gd name="connsiteX23" fmla="*/ 3471169 w 4412202"/>
              <a:gd name="connsiteY23" fmla="*/ 133165 h 191834"/>
              <a:gd name="connsiteX24" fmla="*/ 3515557 w 4412202"/>
              <a:gd name="connsiteY24" fmla="*/ 88777 h 191834"/>
              <a:gd name="connsiteX25" fmla="*/ 3586579 w 4412202"/>
              <a:gd name="connsiteY25" fmla="*/ 106532 h 191834"/>
              <a:gd name="connsiteX26" fmla="*/ 3657600 w 4412202"/>
              <a:gd name="connsiteY26" fmla="*/ 133165 h 191834"/>
              <a:gd name="connsiteX27" fmla="*/ 4412202 w 4412202"/>
              <a:gd name="connsiteY27" fmla="*/ 133165 h 19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12202" h="191834">
                <a:moveTo>
                  <a:pt x="0" y="88777"/>
                </a:moveTo>
                <a:cubicBezTo>
                  <a:pt x="119929" y="68788"/>
                  <a:pt x="-26242" y="86679"/>
                  <a:pt x="142043" y="97654"/>
                </a:cubicBezTo>
                <a:cubicBezTo>
                  <a:pt x="248390" y="104590"/>
                  <a:pt x="355107" y="103573"/>
                  <a:pt x="461639" y="106532"/>
                </a:cubicBezTo>
                <a:cubicBezTo>
                  <a:pt x="621437" y="91736"/>
                  <a:pt x="782449" y="86752"/>
                  <a:pt x="941033" y="62144"/>
                </a:cubicBezTo>
                <a:cubicBezTo>
                  <a:pt x="957575" y="59577"/>
                  <a:pt x="960744" y="32163"/>
                  <a:pt x="976544" y="26633"/>
                </a:cubicBezTo>
                <a:cubicBezTo>
                  <a:pt x="1022012" y="10719"/>
                  <a:pt x="1071239" y="8878"/>
                  <a:pt x="1118586" y="0"/>
                </a:cubicBezTo>
                <a:cubicBezTo>
                  <a:pt x="1204404" y="2959"/>
                  <a:pt x="1290379" y="2902"/>
                  <a:pt x="1376039" y="8878"/>
                </a:cubicBezTo>
                <a:cubicBezTo>
                  <a:pt x="1458201" y="14610"/>
                  <a:pt x="1544519" y="36103"/>
                  <a:pt x="1624614" y="53266"/>
                </a:cubicBezTo>
                <a:cubicBezTo>
                  <a:pt x="1633492" y="68062"/>
                  <a:pt x="1640018" y="84553"/>
                  <a:pt x="1651247" y="97654"/>
                </a:cubicBezTo>
                <a:cubicBezTo>
                  <a:pt x="1658191" y="105755"/>
                  <a:pt x="1667529" y="112822"/>
                  <a:pt x="1677880" y="115410"/>
                </a:cubicBezTo>
                <a:cubicBezTo>
                  <a:pt x="1703877" y="121909"/>
                  <a:pt x="1731055" y="122308"/>
                  <a:pt x="1757779" y="124287"/>
                </a:cubicBezTo>
                <a:cubicBezTo>
                  <a:pt x="1810981" y="128228"/>
                  <a:pt x="1864311" y="130206"/>
                  <a:pt x="1917577" y="133165"/>
                </a:cubicBezTo>
                <a:cubicBezTo>
                  <a:pt x="2056660" y="118369"/>
                  <a:pt x="2196716" y="110875"/>
                  <a:pt x="2334827" y="88777"/>
                </a:cubicBezTo>
                <a:cubicBezTo>
                  <a:pt x="2347224" y="86793"/>
                  <a:pt x="2351244" y="69441"/>
                  <a:pt x="2361460" y="62144"/>
                </a:cubicBezTo>
                <a:cubicBezTo>
                  <a:pt x="2372229" y="54452"/>
                  <a:pt x="2385134" y="50307"/>
                  <a:pt x="2396971" y="44388"/>
                </a:cubicBezTo>
                <a:lnTo>
                  <a:pt x="2539014" y="79899"/>
                </a:lnTo>
                <a:cubicBezTo>
                  <a:pt x="2559860" y="85337"/>
                  <a:pt x="2580373" y="91986"/>
                  <a:pt x="2601157" y="97654"/>
                </a:cubicBezTo>
                <a:cubicBezTo>
                  <a:pt x="2612928" y="100864"/>
                  <a:pt x="2624574" y="104919"/>
                  <a:pt x="2636668" y="106532"/>
                </a:cubicBezTo>
                <a:cubicBezTo>
                  <a:pt x="2669067" y="110852"/>
                  <a:pt x="2701749" y="112696"/>
                  <a:pt x="2734322" y="115410"/>
                </a:cubicBezTo>
                <a:lnTo>
                  <a:pt x="2956264" y="133165"/>
                </a:lnTo>
                <a:cubicBezTo>
                  <a:pt x="2965142" y="136124"/>
                  <a:pt x="2973934" y="139354"/>
                  <a:pt x="2982897" y="142043"/>
                </a:cubicBezTo>
                <a:cubicBezTo>
                  <a:pt x="3003532" y="148233"/>
                  <a:pt x="3024603" y="152985"/>
                  <a:pt x="3045041" y="159798"/>
                </a:cubicBezTo>
                <a:cubicBezTo>
                  <a:pt x="3069027" y="167793"/>
                  <a:pt x="3092388" y="177553"/>
                  <a:pt x="3116062" y="186431"/>
                </a:cubicBezTo>
                <a:cubicBezTo>
                  <a:pt x="3364250" y="172249"/>
                  <a:pt x="3360649" y="232634"/>
                  <a:pt x="3471169" y="133165"/>
                </a:cubicBezTo>
                <a:cubicBezTo>
                  <a:pt x="3486722" y="119167"/>
                  <a:pt x="3500761" y="103573"/>
                  <a:pt x="3515557" y="88777"/>
                </a:cubicBezTo>
                <a:cubicBezTo>
                  <a:pt x="3539231" y="94695"/>
                  <a:pt x="3563287" y="99253"/>
                  <a:pt x="3586579" y="106532"/>
                </a:cubicBezTo>
                <a:cubicBezTo>
                  <a:pt x="3610712" y="114073"/>
                  <a:pt x="3632330" y="132350"/>
                  <a:pt x="3657600" y="133165"/>
                </a:cubicBezTo>
                <a:cubicBezTo>
                  <a:pt x="3909003" y="141275"/>
                  <a:pt x="4160668" y="133165"/>
                  <a:pt x="4412202" y="133165"/>
                </a:cubicBezTo>
              </a:path>
            </a:pathLst>
          </a:cu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E2C33A0-6E62-46A7-95CF-444AD88C2BF0}"/>
              </a:ext>
            </a:extLst>
          </p:cNvPr>
          <p:cNvSpPr/>
          <p:nvPr/>
        </p:nvSpPr>
        <p:spPr>
          <a:xfrm>
            <a:off x="5572125" y="5305425"/>
            <a:ext cx="4200525" cy="904875"/>
          </a:xfrm>
          <a:custGeom>
            <a:avLst/>
            <a:gdLst>
              <a:gd name="connsiteX0" fmla="*/ 0 w 4200525"/>
              <a:gd name="connsiteY0" fmla="*/ 0 h 904875"/>
              <a:gd name="connsiteX1" fmla="*/ 47625 w 4200525"/>
              <a:gd name="connsiteY1" fmla="*/ 28575 h 904875"/>
              <a:gd name="connsiteX2" fmla="*/ 257175 w 4200525"/>
              <a:gd name="connsiteY2" fmla="*/ 266700 h 904875"/>
              <a:gd name="connsiteX3" fmla="*/ 352425 w 4200525"/>
              <a:gd name="connsiteY3" fmla="*/ 361950 h 904875"/>
              <a:gd name="connsiteX4" fmla="*/ 400050 w 4200525"/>
              <a:gd name="connsiteY4" fmla="*/ 371475 h 904875"/>
              <a:gd name="connsiteX5" fmla="*/ 561975 w 4200525"/>
              <a:gd name="connsiteY5" fmla="*/ 361950 h 904875"/>
              <a:gd name="connsiteX6" fmla="*/ 695325 w 4200525"/>
              <a:gd name="connsiteY6" fmla="*/ 352425 h 904875"/>
              <a:gd name="connsiteX7" fmla="*/ 838200 w 4200525"/>
              <a:gd name="connsiteY7" fmla="*/ 523875 h 904875"/>
              <a:gd name="connsiteX8" fmla="*/ 866775 w 4200525"/>
              <a:gd name="connsiteY8" fmla="*/ 542925 h 904875"/>
              <a:gd name="connsiteX9" fmla="*/ 933450 w 4200525"/>
              <a:gd name="connsiteY9" fmla="*/ 561975 h 904875"/>
              <a:gd name="connsiteX10" fmla="*/ 1504950 w 4200525"/>
              <a:gd name="connsiteY10" fmla="*/ 552450 h 904875"/>
              <a:gd name="connsiteX11" fmla="*/ 1781175 w 4200525"/>
              <a:gd name="connsiteY11" fmla="*/ 561975 h 904875"/>
              <a:gd name="connsiteX12" fmla="*/ 1866900 w 4200525"/>
              <a:gd name="connsiteY12" fmla="*/ 638175 h 904875"/>
              <a:gd name="connsiteX13" fmla="*/ 1943100 w 4200525"/>
              <a:gd name="connsiteY13" fmla="*/ 647700 h 904875"/>
              <a:gd name="connsiteX14" fmla="*/ 2009775 w 4200525"/>
              <a:gd name="connsiteY14" fmla="*/ 666750 h 904875"/>
              <a:gd name="connsiteX15" fmla="*/ 2228850 w 4200525"/>
              <a:gd name="connsiteY15" fmla="*/ 714375 h 904875"/>
              <a:gd name="connsiteX16" fmla="*/ 2581275 w 4200525"/>
              <a:gd name="connsiteY16" fmla="*/ 695325 h 904875"/>
              <a:gd name="connsiteX17" fmla="*/ 2914650 w 4200525"/>
              <a:gd name="connsiteY17" fmla="*/ 723900 h 904875"/>
              <a:gd name="connsiteX18" fmla="*/ 3143250 w 4200525"/>
              <a:gd name="connsiteY18" fmla="*/ 742950 h 904875"/>
              <a:gd name="connsiteX19" fmla="*/ 3305175 w 4200525"/>
              <a:gd name="connsiteY19" fmla="*/ 762000 h 904875"/>
              <a:gd name="connsiteX20" fmla="*/ 3552825 w 4200525"/>
              <a:gd name="connsiteY20" fmla="*/ 771525 h 904875"/>
              <a:gd name="connsiteX21" fmla="*/ 3667125 w 4200525"/>
              <a:gd name="connsiteY21" fmla="*/ 838200 h 904875"/>
              <a:gd name="connsiteX22" fmla="*/ 3705225 w 4200525"/>
              <a:gd name="connsiteY22" fmla="*/ 866775 h 904875"/>
              <a:gd name="connsiteX23" fmla="*/ 3848100 w 4200525"/>
              <a:gd name="connsiteY23" fmla="*/ 904875 h 904875"/>
              <a:gd name="connsiteX24" fmla="*/ 4200525 w 4200525"/>
              <a:gd name="connsiteY24" fmla="*/ 89535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00525" h="904875">
                <a:moveTo>
                  <a:pt x="0" y="0"/>
                </a:moveTo>
                <a:cubicBezTo>
                  <a:pt x="15875" y="9525"/>
                  <a:pt x="33403" y="16723"/>
                  <a:pt x="47625" y="28575"/>
                </a:cubicBezTo>
                <a:cubicBezTo>
                  <a:pt x="111307" y="81644"/>
                  <a:pt x="225767" y="227814"/>
                  <a:pt x="257175" y="266700"/>
                </a:cubicBezTo>
                <a:cubicBezTo>
                  <a:pt x="302366" y="322651"/>
                  <a:pt x="295085" y="342837"/>
                  <a:pt x="352425" y="361950"/>
                </a:cubicBezTo>
                <a:cubicBezTo>
                  <a:pt x="367784" y="367070"/>
                  <a:pt x="384175" y="368300"/>
                  <a:pt x="400050" y="371475"/>
                </a:cubicBezTo>
                <a:cubicBezTo>
                  <a:pt x="454025" y="368300"/>
                  <a:pt x="508535" y="370171"/>
                  <a:pt x="561975" y="361950"/>
                </a:cubicBezTo>
                <a:cubicBezTo>
                  <a:pt x="696958" y="341183"/>
                  <a:pt x="600980" y="314687"/>
                  <a:pt x="695325" y="352425"/>
                </a:cubicBezTo>
                <a:cubicBezTo>
                  <a:pt x="742950" y="409575"/>
                  <a:pt x="776302" y="482609"/>
                  <a:pt x="838200" y="523875"/>
                </a:cubicBezTo>
                <a:cubicBezTo>
                  <a:pt x="847725" y="530225"/>
                  <a:pt x="856146" y="538673"/>
                  <a:pt x="866775" y="542925"/>
                </a:cubicBezTo>
                <a:cubicBezTo>
                  <a:pt x="888236" y="551509"/>
                  <a:pt x="911225" y="555625"/>
                  <a:pt x="933450" y="561975"/>
                </a:cubicBezTo>
                <a:cubicBezTo>
                  <a:pt x="1123950" y="558800"/>
                  <a:pt x="1314589" y="560382"/>
                  <a:pt x="1504950" y="552450"/>
                </a:cubicBezTo>
                <a:cubicBezTo>
                  <a:pt x="1769791" y="541415"/>
                  <a:pt x="1444312" y="502529"/>
                  <a:pt x="1781175" y="561975"/>
                </a:cubicBezTo>
                <a:cubicBezTo>
                  <a:pt x="1809750" y="587375"/>
                  <a:pt x="1833111" y="620287"/>
                  <a:pt x="1866900" y="638175"/>
                </a:cubicBezTo>
                <a:cubicBezTo>
                  <a:pt x="1889523" y="650152"/>
                  <a:pt x="1917999" y="642680"/>
                  <a:pt x="1943100" y="647700"/>
                </a:cubicBezTo>
                <a:cubicBezTo>
                  <a:pt x="1965765" y="652233"/>
                  <a:pt x="1987265" y="661498"/>
                  <a:pt x="2009775" y="666750"/>
                </a:cubicBezTo>
                <a:cubicBezTo>
                  <a:pt x="2082551" y="683731"/>
                  <a:pt x="2155825" y="698500"/>
                  <a:pt x="2228850" y="714375"/>
                </a:cubicBezTo>
                <a:cubicBezTo>
                  <a:pt x="2370492" y="785196"/>
                  <a:pt x="2184895" y="701154"/>
                  <a:pt x="2581275" y="695325"/>
                </a:cubicBezTo>
                <a:cubicBezTo>
                  <a:pt x="2692795" y="693685"/>
                  <a:pt x="2803473" y="715006"/>
                  <a:pt x="2914650" y="723900"/>
                </a:cubicBezTo>
                <a:cubicBezTo>
                  <a:pt x="3036989" y="733687"/>
                  <a:pt x="3039736" y="729148"/>
                  <a:pt x="3143250" y="742950"/>
                </a:cubicBezTo>
                <a:cubicBezTo>
                  <a:pt x="3241818" y="756092"/>
                  <a:pt x="3168772" y="754627"/>
                  <a:pt x="3305175" y="762000"/>
                </a:cubicBezTo>
                <a:cubicBezTo>
                  <a:pt x="3387666" y="766459"/>
                  <a:pt x="3470275" y="768350"/>
                  <a:pt x="3552825" y="771525"/>
                </a:cubicBezTo>
                <a:cubicBezTo>
                  <a:pt x="3590925" y="793750"/>
                  <a:pt x="3629721" y="814823"/>
                  <a:pt x="3667125" y="838200"/>
                </a:cubicBezTo>
                <a:cubicBezTo>
                  <a:pt x="3680587" y="846614"/>
                  <a:pt x="3690329" y="861287"/>
                  <a:pt x="3705225" y="866775"/>
                </a:cubicBezTo>
                <a:cubicBezTo>
                  <a:pt x="3751475" y="883815"/>
                  <a:pt x="3800475" y="892175"/>
                  <a:pt x="3848100" y="904875"/>
                </a:cubicBezTo>
                <a:lnTo>
                  <a:pt x="4200525" y="895350"/>
                </a:ln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A41B513-13FF-44CF-BE1F-4C6987300980}"/>
              </a:ext>
            </a:extLst>
          </p:cNvPr>
          <p:cNvSpPr/>
          <p:nvPr/>
        </p:nvSpPr>
        <p:spPr>
          <a:xfrm>
            <a:off x="5495925" y="1981200"/>
            <a:ext cx="3752850" cy="3143250"/>
          </a:xfrm>
          <a:custGeom>
            <a:avLst/>
            <a:gdLst>
              <a:gd name="connsiteX0" fmla="*/ 0 w 3752850"/>
              <a:gd name="connsiteY0" fmla="*/ 3143250 h 3143250"/>
              <a:gd name="connsiteX1" fmla="*/ 85725 w 3752850"/>
              <a:gd name="connsiteY1" fmla="*/ 3009900 h 3143250"/>
              <a:gd name="connsiteX2" fmla="*/ 133350 w 3752850"/>
              <a:gd name="connsiteY2" fmla="*/ 2933700 h 3143250"/>
              <a:gd name="connsiteX3" fmla="*/ 142875 w 3752850"/>
              <a:gd name="connsiteY3" fmla="*/ 2905125 h 3143250"/>
              <a:gd name="connsiteX4" fmla="*/ 428625 w 3752850"/>
              <a:gd name="connsiteY4" fmla="*/ 2667000 h 3143250"/>
              <a:gd name="connsiteX5" fmla="*/ 533400 w 3752850"/>
              <a:gd name="connsiteY5" fmla="*/ 2476500 h 3143250"/>
              <a:gd name="connsiteX6" fmla="*/ 600075 w 3752850"/>
              <a:gd name="connsiteY6" fmla="*/ 2257425 h 3143250"/>
              <a:gd name="connsiteX7" fmla="*/ 647700 w 3752850"/>
              <a:gd name="connsiteY7" fmla="*/ 2133600 h 3143250"/>
              <a:gd name="connsiteX8" fmla="*/ 771525 w 3752850"/>
              <a:gd name="connsiteY8" fmla="*/ 1857375 h 3143250"/>
              <a:gd name="connsiteX9" fmla="*/ 866775 w 3752850"/>
              <a:gd name="connsiteY9" fmla="*/ 1724025 h 3143250"/>
              <a:gd name="connsiteX10" fmla="*/ 1228725 w 3752850"/>
              <a:gd name="connsiteY10" fmla="*/ 1590675 h 3143250"/>
              <a:gd name="connsiteX11" fmla="*/ 1295400 w 3752850"/>
              <a:gd name="connsiteY11" fmla="*/ 1524000 h 3143250"/>
              <a:gd name="connsiteX12" fmla="*/ 1371600 w 3752850"/>
              <a:gd name="connsiteY12" fmla="*/ 1457325 h 3143250"/>
              <a:gd name="connsiteX13" fmla="*/ 1504950 w 3752850"/>
              <a:gd name="connsiteY13" fmla="*/ 1295400 h 3143250"/>
              <a:gd name="connsiteX14" fmla="*/ 1609725 w 3752850"/>
              <a:gd name="connsiteY14" fmla="*/ 1209675 h 3143250"/>
              <a:gd name="connsiteX15" fmla="*/ 1666875 w 3752850"/>
              <a:gd name="connsiteY15" fmla="*/ 1133475 h 3143250"/>
              <a:gd name="connsiteX16" fmla="*/ 1876425 w 3752850"/>
              <a:gd name="connsiteY16" fmla="*/ 914400 h 3143250"/>
              <a:gd name="connsiteX17" fmla="*/ 2238375 w 3752850"/>
              <a:gd name="connsiteY17" fmla="*/ 723900 h 3143250"/>
              <a:gd name="connsiteX18" fmla="*/ 2352675 w 3752850"/>
              <a:gd name="connsiteY18" fmla="*/ 609600 h 3143250"/>
              <a:gd name="connsiteX19" fmla="*/ 2381250 w 3752850"/>
              <a:gd name="connsiteY19" fmla="*/ 571500 h 3143250"/>
              <a:gd name="connsiteX20" fmla="*/ 2447925 w 3752850"/>
              <a:gd name="connsiteY20" fmla="*/ 523875 h 3143250"/>
              <a:gd name="connsiteX21" fmla="*/ 2695575 w 3752850"/>
              <a:gd name="connsiteY21" fmla="*/ 390525 h 3143250"/>
              <a:gd name="connsiteX22" fmla="*/ 2895600 w 3752850"/>
              <a:gd name="connsiteY22" fmla="*/ 295275 h 3143250"/>
              <a:gd name="connsiteX23" fmla="*/ 2952750 w 3752850"/>
              <a:gd name="connsiteY23" fmla="*/ 190500 h 3143250"/>
              <a:gd name="connsiteX24" fmla="*/ 3248025 w 3752850"/>
              <a:gd name="connsiteY24" fmla="*/ 95250 h 3143250"/>
              <a:gd name="connsiteX25" fmla="*/ 3629025 w 3752850"/>
              <a:gd name="connsiteY25" fmla="*/ 47625 h 3143250"/>
              <a:gd name="connsiteX26" fmla="*/ 3752850 w 3752850"/>
              <a:gd name="connsiteY26" fmla="*/ 0 h 314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52850" h="3143250">
                <a:moveTo>
                  <a:pt x="0" y="3143250"/>
                </a:moveTo>
                <a:cubicBezTo>
                  <a:pt x="66467" y="3060166"/>
                  <a:pt x="15450" y="3129368"/>
                  <a:pt x="85725" y="3009900"/>
                </a:cubicBezTo>
                <a:cubicBezTo>
                  <a:pt x="100912" y="2984083"/>
                  <a:pt x="119007" y="2959996"/>
                  <a:pt x="133350" y="2933700"/>
                </a:cubicBezTo>
                <a:cubicBezTo>
                  <a:pt x="138158" y="2924886"/>
                  <a:pt x="135412" y="2911842"/>
                  <a:pt x="142875" y="2905125"/>
                </a:cubicBezTo>
                <a:cubicBezTo>
                  <a:pt x="154813" y="2894381"/>
                  <a:pt x="393538" y="2714847"/>
                  <a:pt x="428625" y="2667000"/>
                </a:cubicBezTo>
                <a:cubicBezTo>
                  <a:pt x="471482" y="2608559"/>
                  <a:pt x="498475" y="2540000"/>
                  <a:pt x="533400" y="2476500"/>
                </a:cubicBezTo>
                <a:cubicBezTo>
                  <a:pt x="561377" y="2373919"/>
                  <a:pt x="562914" y="2360649"/>
                  <a:pt x="600075" y="2257425"/>
                </a:cubicBezTo>
                <a:cubicBezTo>
                  <a:pt x="615054" y="2215816"/>
                  <a:pt x="632826" y="2175246"/>
                  <a:pt x="647700" y="2133600"/>
                </a:cubicBezTo>
                <a:cubicBezTo>
                  <a:pt x="706279" y="1969578"/>
                  <a:pt x="675757" y="2006347"/>
                  <a:pt x="771525" y="1857375"/>
                </a:cubicBezTo>
                <a:cubicBezTo>
                  <a:pt x="801064" y="1811426"/>
                  <a:pt x="824565" y="1758697"/>
                  <a:pt x="866775" y="1724025"/>
                </a:cubicBezTo>
                <a:cubicBezTo>
                  <a:pt x="967397" y="1641371"/>
                  <a:pt x="1108765" y="1620665"/>
                  <a:pt x="1228725" y="1590675"/>
                </a:cubicBezTo>
                <a:cubicBezTo>
                  <a:pt x="1250950" y="1568450"/>
                  <a:pt x="1272422" y="1545446"/>
                  <a:pt x="1295400" y="1524000"/>
                </a:cubicBezTo>
                <a:cubicBezTo>
                  <a:pt x="1320074" y="1500971"/>
                  <a:pt x="1348516" y="1481947"/>
                  <a:pt x="1371600" y="1457325"/>
                </a:cubicBezTo>
                <a:cubicBezTo>
                  <a:pt x="1458025" y="1365139"/>
                  <a:pt x="1415342" y="1380030"/>
                  <a:pt x="1504950" y="1295400"/>
                </a:cubicBezTo>
                <a:cubicBezTo>
                  <a:pt x="1537757" y="1264416"/>
                  <a:pt x="1577817" y="1241583"/>
                  <a:pt x="1609725" y="1209675"/>
                </a:cubicBezTo>
                <a:cubicBezTo>
                  <a:pt x="1632176" y="1187224"/>
                  <a:pt x="1646454" y="1157786"/>
                  <a:pt x="1666875" y="1133475"/>
                </a:cubicBezTo>
                <a:cubicBezTo>
                  <a:pt x="1671945" y="1127440"/>
                  <a:pt x="1819012" y="946076"/>
                  <a:pt x="1876425" y="914400"/>
                </a:cubicBezTo>
                <a:cubicBezTo>
                  <a:pt x="2058884" y="813733"/>
                  <a:pt x="2084642" y="844690"/>
                  <a:pt x="2238375" y="723900"/>
                </a:cubicBezTo>
                <a:cubicBezTo>
                  <a:pt x="2280743" y="690611"/>
                  <a:pt x="2320346" y="652705"/>
                  <a:pt x="2352675" y="609600"/>
                </a:cubicBezTo>
                <a:cubicBezTo>
                  <a:pt x="2362200" y="596900"/>
                  <a:pt x="2369450" y="582120"/>
                  <a:pt x="2381250" y="571500"/>
                </a:cubicBezTo>
                <a:cubicBezTo>
                  <a:pt x="2401551" y="553229"/>
                  <a:pt x="2424255" y="537503"/>
                  <a:pt x="2447925" y="523875"/>
                </a:cubicBezTo>
                <a:cubicBezTo>
                  <a:pt x="2529177" y="477094"/>
                  <a:pt x="2611717" y="432454"/>
                  <a:pt x="2695575" y="390525"/>
                </a:cubicBezTo>
                <a:cubicBezTo>
                  <a:pt x="2938123" y="269251"/>
                  <a:pt x="2803889" y="356416"/>
                  <a:pt x="2895600" y="295275"/>
                </a:cubicBezTo>
                <a:cubicBezTo>
                  <a:pt x="2914650" y="260350"/>
                  <a:pt x="2926320" y="220234"/>
                  <a:pt x="2952750" y="190500"/>
                </a:cubicBezTo>
                <a:cubicBezTo>
                  <a:pt x="3037234" y="95456"/>
                  <a:pt x="3124233" y="111485"/>
                  <a:pt x="3248025" y="95250"/>
                </a:cubicBezTo>
                <a:lnTo>
                  <a:pt x="3629025" y="47625"/>
                </a:lnTo>
                <a:lnTo>
                  <a:pt x="3752850" y="0"/>
                </a:lnTo>
              </a:path>
            </a:pathLst>
          </a:cu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641CFBC-9F81-4992-881F-566865FA5F87}"/>
              </a:ext>
            </a:extLst>
          </p:cNvPr>
          <p:cNvSpPr txBox="1"/>
          <p:nvPr/>
        </p:nvSpPr>
        <p:spPr>
          <a:xfrm>
            <a:off x="9709288" y="3532506"/>
            <a:ext cx="2359024" cy="1754326"/>
          </a:xfrm>
          <a:prstGeom prst="rect">
            <a:avLst/>
          </a:prstGeom>
          <a:noFill/>
        </p:spPr>
        <p:txBody>
          <a:bodyPr wrap="square" rtlCol="0">
            <a:spAutoFit/>
          </a:bodyPr>
          <a:lstStyle/>
          <a:p>
            <a:r>
              <a:rPr lang="en-US" dirty="0"/>
              <a:t>A time of shock the N (10, 20) year ahead forecast is huge and hence the “borrow to smooth” strategy is highly uncertain</a:t>
            </a:r>
          </a:p>
        </p:txBody>
      </p:sp>
    </p:spTree>
    <p:extLst>
      <p:ext uri="{BB962C8B-B14F-4D97-AF65-F5344CB8AC3E}">
        <p14:creationId xmlns:p14="http://schemas.microsoft.com/office/powerpoint/2010/main" val="178858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step procedure</a:t>
            </a:r>
          </a:p>
        </p:txBody>
      </p:sp>
      <p:sp>
        <p:nvSpPr>
          <p:cNvPr id="3" name="Content Placeholder 2"/>
          <p:cNvSpPr>
            <a:spLocks noGrp="1"/>
          </p:cNvSpPr>
          <p:nvPr>
            <p:ph idx="1"/>
          </p:nvPr>
        </p:nvSpPr>
        <p:spPr/>
        <p:txBody>
          <a:bodyPr>
            <a:normAutofit/>
          </a:bodyPr>
          <a:lstStyle/>
          <a:p>
            <a:r>
              <a:rPr lang="en-US" dirty="0"/>
              <a:t>Break every country in the world’s data into the statistically optimal timing of the episodes—when were the transitions?</a:t>
            </a:r>
          </a:p>
          <a:p>
            <a:pPr>
              <a:buNone/>
            </a:pPr>
            <a:r>
              <a:rPr lang="en-US" dirty="0"/>
              <a:t>(</a:t>
            </a:r>
            <a:r>
              <a:rPr lang="en-US" sz="2400" i="1" dirty="0"/>
              <a:t>Looking for a break:  Identifying breaks in growth regimes </a:t>
            </a:r>
            <a:r>
              <a:rPr lang="en-US" sz="2400" dirty="0"/>
              <a:t>(</a:t>
            </a:r>
            <a:r>
              <a:rPr lang="en-US" sz="2400" dirty="0">
                <a:hlinkClick r:id="rId2"/>
              </a:rPr>
              <a:t>http://ideas.repec.org/a/eee/jmacro/v38y2013ipbp151-166.html</a:t>
            </a:r>
            <a:r>
              <a:rPr lang="en-US" sz="2400" dirty="0"/>
              <a:t>)</a:t>
            </a:r>
          </a:p>
          <a:p>
            <a:r>
              <a:rPr lang="en-US" dirty="0"/>
              <a:t>How rapid would have growth been without a break (building in regression to the mean in growth) and hence what were the gains and losses from growth accelerations/decelerations (“</a:t>
            </a:r>
            <a:r>
              <a:rPr lang="en-US" dirty="0">
                <a:hlinkClick r:id="rId3"/>
              </a:rPr>
              <a:t>Trillions gained and lost</a:t>
            </a:r>
            <a:r>
              <a:rPr lang="en-US" dirty="0"/>
              <a:t>”)</a:t>
            </a:r>
          </a:p>
          <a:p>
            <a:pPr marL="0" indent="0">
              <a:buNone/>
            </a:pPr>
            <a:endParaRPr lang="en-US" dirty="0"/>
          </a:p>
          <a:p>
            <a:pPr marL="0" indent="0">
              <a:buNone/>
            </a:pPr>
            <a:endParaRPr lang="en-US" dirty="0"/>
          </a:p>
          <a:p>
            <a:pPr>
              <a:buNone/>
            </a:pPr>
            <a:endParaRPr lang="en-US" dirty="0"/>
          </a:p>
          <a:p>
            <a:pPr>
              <a:buNone/>
            </a:pPr>
            <a:endParaRPr lang="en-US" dirty="0"/>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This produces for every country in the world a dating of the growth breaks and an estimate of the magnitude</a:t>
            </a:r>
          </a:p>
        </p:txBody>
      </p:sp>
      <p:pic>
        <p:nvPicPr>
          <p:cNvPr id="3" name="Picture 2" descr="magnitude_pictures_allfour_bra.wmf"/>
          <p:cNvPicPr>
            <a:picLocks noChangeAspect="1"/>
          </p:cNvPicPr>
          <p:nvPr/>
        </p:nvPicPr>
        <p:blipFill>
          <a:blip r:embed="rId2" cstate="print"/>
          <a:stretch>
            <a:fillRect/>
          </a:stretch>
        </p:blipFill>
        <p:spPr>
          <a:xfrm>
            <a:off x="2667001" y="1897113"/>
            <a:ext cx="6009049" cy="4351287"/>
          </a:xfrm>
          <a:prstGeom prst="rect">
            <a:avLst/>
          </a:prstGeom>
        </p:spPr>
      </p:pic>
    </p:spTree>
    <p:extLst>
      <p:ext uri="{BB962C8B-B14F-4D97-AF65-F5344CB8AC3E}">
        <p14:creationId xmlns:p14="http://schemas.microsoft.com/office/powerpoint/2010/main" val="410019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Indonesia:  Episode from 1967 to 1996, gain of 1 </a:t>
            </a:r>
            <a:r>
              <a:rPr lang="en-US" sz="3200" dirty="0" err="1"/>
              <a:t>ln</a:t>
            </a:r>
            <a:r>
              <a:rPr lang="en-US" sz="3200" dirty="0"/>
              <a:t> unit (actual 4.71 ppa </a:t>
            </a:r>
            <a:r>
              <a:rPr lang="en-US" sz="3200" dirty="0" err="1"/>
              <a:t>vs</a:t>
            </a:r>
            <a:r>
              <a:rPr lang="en-US" sz="3200" dirty="0"/>
              <a:t> 1.22 UCP for 29 years)</a:t>
            </a:r>
          </a:p>
        </p:txBody>
      </p:sp>
      <p:pic>
        <p:nvPicPr>
          <p:cNvPr id="3" name="Picture 2" descr="magnitude_pictures_allfour_idn.wmf"/>
          <p:cNvPicPr>
            <a:picLocks noChangeAspect="1"/>
          </p:cNvPicPr>
          <p:nvPr/>
        </p:nvPicPr>
        <p:blipFill>
          <a:blip r:embed="rId2" cstate="print"/>
          <a:stretch>
            <a:fillRect/>
          </a:stretch>
        </p:blipFill>
        <p:spPr>
          <a:xfrm>
            <a:off x="2286000" y="1686722"/>
            <a:ext cx="6785102" cy="5171279"/>
          </a:xfrm>
          <a:prstGeom prst="rect">
            <a:avLst/>
          </a:prstGeom>
        </p:spPr>
      </p:pic>
    </p:spTree>
    <p:extLst>
      <p:ext uri="{BB962C8B-B14F-4D97-AF65-F5344CB8AC3E}">
        <p14:creationId xmlns:p14="http://schemas.microsoft.com/office/powerpoint/2010/main" val="2654907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274320"/>
            <a:ext cx="7498080" cy="1021080"/>
          </a:xfrm>
        </p:spPr>
        <p:txBody>
          <a:bodyPr/>
          <a:lstStyle/>
          <a:p>
            <a:r>
              <a:rPr lang="en-US" dirty="0"/>
              <a:t>Worst 30 deceleration episodes</a:t>
            </a:r>
          </a:p>
        </p:txBody>
      </p:sp>
      <p:graphicFrame>
        <p:nvGraphicFramePr>
          <p:cNvPr id="3" name="Table 2"/>
          <p:cNvGraphicFramePr>
            <a:graphicFrameLocks noGrp="1"/>
          </p:cNvGraphicFramePr>
          <p:nvPr>
            <p:extLst>
              <p:ext uri="{D42A27DB-BD31-4B8C-83A1-F6EECF244321}">
                <p14:modId xmlns:p14="http://schemas.microsoft.com/office/powerpoint/2010/main" val="1104911507"/>
              </p:ext>
            </p:extLst>
          </p:nvPr>
        </p:nvGraphicFramePr>
        <p:xfrm>
          <a:off x="1304925" y="1371601"/>
          <a:ext cx="8448670" cy="4876800"/>
        </p:xfrm>
        <a:graphic>
          <a:graphicData uri="http://schemas.openxmlformats.org/drawingml/2006/table">
            <a:tbl>
              <a:tblPr/>
              <a:tblGrid>
                <a:gridCol w="844867">
                  <a:extLst>
                    <a:ext uri="{9D8B030D-6E8A-4147-A177-3AD203B41FA5}">
                      <a16:colId xmlns:a16="http://schemas.microsoft.com/office/drawing/2014/main" val="20000"/>
                    </a:ext>
                  </a:extLst>
                </a:gridCol>
                <a:gridCol w="844867">
                  <a:extLst>
                    <a:ext uri="{9D8B030D-6E8A-4147-A177-3AD203B41FA5}">
                      <a16:colId xmlns:a16="http://schemas.microsoft.com/office/drawing/2014/main" val="20001"/>
                    </a:ext>
                  </a:extLst>
                </a:gridCol>
                <a:gridCol w="844867">
                  <a:extLst>
                    <a:ext uri="{9D8B030D-6E8A-4147-A177-3AD203B41FA5}">
                      <a16:colId xmlns:a16="http://schemas.microsoft.com/office/drawing/2014/main" val="20002"/>
                    </a:ext>
                  </a:extLst>
                </a:gridCol>
                <a:gridCol w="844867">
                  <a:extLst>
                    <a:ext uri="{9D8B030D-6E8A-4147-A177-3AD203B41FA5}">
                      <a16:colId xmlns:a16="http://schemas.microsoft.com/office/drawing/2014/main" val="20003"/>
                    </a:ext>
                  </a:extLst>
                </a:gridCol>
                <a:gridCol w="844867">
                  <a:extLst>
                    <a:ext uri="{9D8B030D-6E8A-4147-A177-3AD203B41FA5}">
                      <a16:colId xmlns:a16="http://schemas.microsoft.com/office/drawing/2014/main" val="20004"/>
                    </a:ext>
                  </a:extLst>
                </a:gridCol>
                <a:gridCol w="844867">
                  <a:extLst>
                    <a:ext uri="{9D8B030D-6E8A-4147-A177-3AD203B41FA5}">
                      <a16:colId xmlns:a16="http://schemas.microsoft.com/office/drawing/2014/main" val="20005"/>
                    </a:ext>
                  </a:extLst>
                </a:gridCol>
                <a:gridCol w="844867">
                  <a:extLst>
                    <a:ext uri="{9D8B030D-6E8A-4147-A177-3AD203B41FA5}">
                      <a16:colId xmlns:a16="http://schemas.microsoft.com/office/drawing/2014/main" val="20006"/>
                    </a:ext>
                  </a:extLst>
                </a:gridCol>
                <a:gridCol w="844867">
                  <a:extLst>
                    <a:ext uri="{9D8B030D-6E8A-4147-A177-3AD203B41FA5}">
                      <a16:colId xmlns:a16="http://schemas.microsoft.com/office/drawing/2014/main" val="20007"/>
                    </a:ext>
                  </a:extLst>
                </a:gridCol>
                <a:gridCol w="844867">
                  <a:extLst>
                    <a:ext uri="{9D8B030D-6E8A-4147-A177-3AD203B41FA5}">
                      <a16:colId xmlns:a16="http://schemas.microsoft.com/office/drawing/2014/main" val="20008"/>
                    </a:ext>
                  </a:extLst>
                </a:gridCol>
                <a:gridCol w="844867">
                  <a:extLst>
                    <a:ext uri="{9D8B030D-6E8A-4147-A177-3AD203B41FA5}">
                      <a16:colId xmlns:a16="http://schemas.microsoft.com/office/drawing/2014/main" val="20009"/>
                    </a:ext>
                  </a:extLst>
                </a:gridCol>
              </a:tblGrid>
              <a:tr h="247650">
                <a:tc gridSpan="5">
                  <a:txBody>
                    <a:bodyPr/>
                    <a:lstStyle/>
                    <a:p>
                      <a:pPr algn="l" fontAlgn="b"/>
                      <a:r>
                        <a:rPr lang="en-US" sz="1200" b="0" i="0" u="none" strike="noStrike" dirty="0">
                          <a:solidFill>
                            <a:srgbClr val="000000"/>
                          </a:solidFill>
                          <a:latin typeface="Calibri"/>
                        </a:rPr>
                        <a:t>Worst 15 decelerations</a:t>
                      </a:r>
                    </a:p>
                  </a:txBody>
                  <a:tcPr marL="9525" marR="9525" marT="9525" marB="0" anchor="b">
                    <a:lnL>
                      <a:noFill/>
                    </a:lnL>
                    <a:lnR>
                      <a:noFill/>
                    </a:lnR>
                    <a:lnT>
                      <a:noFill/>
                    </a:lnT>
                    <a:lnB>
                      <a:noFill/>
                    </a:lnB>
                  </a:tcPr>
                </a:tc>
                <a:tc hMerge="1">
                  <a:txBody>
                    <a:bodyPr/>
                    <a:lstStyle/>
                    <a:p>
                      <a:pPr algn="l" fontAlgn="b"/>
                      <a:endParaRPr lang="en-US" sz="12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en-US" sz="12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en-US" sz="12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en-US" sz="1200" b="0" i="0" u="none" strike="noStrike" dirty="0">
                        <a:solidFill>
                          <a:srgbClr val="000000"/>
                        </a:solidFill>
                        <a:latin typeface="Calibri"/>
                      </a:endParaRPr>
                    </a:p>
                  </a:txBody>
                  <a:tcPr marL="9525" marR="9525" marT="9525" marB="0" anchor="b">
                    <a:lnL>
                      <a:noFill/>
                    </a:lnL>
                    <a:lnR>
                      <a:noFill/>
                    </a:lnR>
                    <a:lnT>
                      <a:noFill/>
                    </a:lnT>
                    <a:lnB>
                      <a:noFill/>
                    </a:lnB>
                  </a:tcPr>
                </a:tc>
                <a:tc gridSpan="5">
                  <a:txBody>
                    <a:bodyPr/>
                    <a:lstStyle/>
                    <a:p>
                      <a:pPr algn="l" fontAlgn="b"/>
                      <a:r>
                        <a:rPr lang="en-US" sz="1200" b="0" i="0" u="none" strike="noStrike" dirty="0">
                          <a:solidFill>
                            <a:srgbClr val="000000"/>
                          </a:solidFill>
                          <a:latin typeface="Calibri"/>
                        </a:rPr>
                        <a:t>Next worst 15 decelerations</a:t>
                      </a:r>
                    </a:p>
                  </a:txBody>
                  <a:tcPr marL="9525" marR="9525" marT="9525" marB="0" anchor="b">
                    <a:lnL>
                      <a:noFill/>
                    </a:lnL>
                    <a:lnR>
                      <a:noFill/>
                    </a:lnR>
                    <a:lnT>
                      <a:noFill/>
                    </a:lnT>
                    <a:lnB>
                      <a:noFill/>
                    </a:lnB>
                  </a:tcPr>
                </a:tc>
                <a:tc hMerge="1">
                  <a:txBody>
                    <a:bodyPr/>
                    <a:lstStyle/>
                    <a:p>
                      <a:pPr algn="l" fontAlgn="b"/>
                      <a:endParaRPr lang="en-US" sz="12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en-US" sz="12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en-US" sz="12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en-US" sz="12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914400">
                <a:tc>
                  <a:txBody>
                    <a:bodyPr/>
                    <a:lstStyle/>
                    <a:p>
                      <a:pPr algn="l" fontAlgn="b"/>
                      <a:r>
                        <a:rPr lang="en-US" sz="1200" b="0" i="0" u="none" strike="noStrike" dirty="0">
                          <a:solidFill>
                            <a:srgbClr val="000000"/>
                          </a:solidFill>
                          <a:latin typeface="Calibri"/>
                        </a:rPr>
                        <a:t>Country</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Period</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Percent loss relative to UCP predicted</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Percent loss start to finish, actual</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Ratio end episode to all time low</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Country</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Period</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Percent loss relative to UCP predicted</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Percent loss start to finish, actual</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Ratio end episode to all time low</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47650">
                <a:tc>
                  <a:txBody>
                    <a:bodyPr/>
                    <a:lstStyle/>
                    <a:p>
                      <a:pPr algn="l" fontAlgn="b"/>
                      <a:r>
                        <a:rPr lang="en-US" sz="1400" b="0" i="0" u="none" strike="noStrike" dirty="0">
                          <a:solidFill>
                            <a:srgbClr val="000000"/>
                          </a:solidFill>
                          <a:latin typeface="Calibri"/>
                        </a:rPr>
                        <a:t>Iran</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76-88</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-82.7%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-61.3%</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2.22</a:t>
                      </a:r>
                    </a:p>
                  </a:txBody>
                  <a:tcPr marL="9525" marR="9525" marT="9525" marB="0" anchor="b">
                    <a:lnL>
                      <a:noFill/>
                    </a:lnL>
                    <a:lnR>
                      <a:noFill/>
                    </a:lnR>
                    <a:lnT>
                      <a:noFill/>
                    </a:lnT>
                    <a:lnB>
                      <a:noFill/>
                    </a:lnB>
                  </a:tcPr>
                </a:tc>
                <a:tc>
                  <a:txBody>
                    <a:bodyPr/>
                    <a:lstStyle/>
                    <a:p>
                      <a:pPr algn="l" fontAlgn="b"/>
                      <a:r>
                        <a:rPr lang="en-US" sz="1400" b="0" i="0" u="none" strike="noStrike" dirty="0" err="1">
                          <a:solidFill>
                            <a:srgbClr val="000000"/>
                          </a:solidFill>
                          <a:latin typeface="Calibri"/>
                        </a:rPr>
                        <a:t>mdg</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74-02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-44.5%</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-42.6%</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0.67</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47650">
                <a:tc>
                  <a:txBody>
                    <a:bodyPr/>
                    <a:lstStyle/>
                    <a:p>
                      <a:pPr algn="l" fontAlgn="b"/>
                      <a:r>
                        <a:rPr lang="en-US" sz="1400" b="0" i="0" u="none" strike="noStrike">
                          <a:solidFill>
                            <a:srgbClr val="000000"/>
                          </a:solidFill>
                          <a:latin typeface="Calibri"/>
                        </a:rPr>
                        <a:t>afg</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86-94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-69.9%</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-71.5%</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0.46</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cub</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84-95</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-44.1%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-29.9%</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1.37</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47650">
                <a:tc>
                  <a:txBody>
                    <a:bodyPr/>
                    <a:lstStyle/>
                    <a:p>
                      <a:pPr algn="l" fontAlgn="b"/>
                      <a:r>
                        <a:rPr lang="en-US" sz="1400" b="0" i="0" u="none" strike="noStrike" dirty="0" err="1">
                          <a:solidFill>
                            <a:srgbClr val="000000"/>
                          </a:solidFill>
                          <a:latin typeface="Calibri"/>
                        </a:rPr>
                        <a:t>mwi</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78-02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-69.7%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-43.4%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1.55</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gnb</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97-10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-44.1%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-31.0%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1.10</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47650">
                <a:tc>
                  <a:txBody>
                    <a:bodyPr/>
                    <a:lstStyle/>
                    <a:p>
                      <a:pPr algn="l" fontAlgn="b"/>
                      <a:r>
                        <a:rPr lang="en-US" sz="1400" b="0" i="0" u="none" strike="noStrike">
                          <a:solidFill>
                            <a:srgbClr val="000000"/>
                          </a:solidFill>
                          <a:latin typeface="Calibri"/>
                        </a:rPr>
                        <a:t>zar</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89-00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-66.2%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-71.1%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0.34</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uga</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69-80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-43.2%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-35.0%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0.84</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47650">
                <a:tc>
                  <a:txBody>
                    <a:bodyPr/>
                    <a:lstStyle/>
                    <a:p>
                      <a:pPr algn="l" fontAlgn="b"/>
                      <a:r>
                        <a:rPr lang="en-US" sz="1400" b="0" i="0" u="none" strike="noStrike">
                          <a:solidFill>
                            <a:srgbClr val="000000"/>
                          </a:solidFill>
                          <a:latin typeface="Calibri"/>
                        </a:rPr>
                        <a:t>irq</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79-91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-65.4%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-77.1%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0.48</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bdi</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92-00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-40.7%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-35.5%</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1.35</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47650">
                <a:tc>
                  <a:txBody>
                    <a:bodyPr/>
                    <a:lstStyle/>
                    <a:p>
                      <a:pPr algn="l" fontAlgn="b"/>
                      <a:r>
                        <a:rPr lang="en-US" sz="1400" b="0" i="0" u="none" strike="noStrike">
                          <a:solidFill>
                            <a:srgbClr val="000000"/>
                          </a:solidFill>
                          <a:latin typeface="Calibri"/>
                        </a:rPr>
                        <a:t>jor</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65-74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-63.1%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-34.0%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1.52</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png</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73-84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-39.6%</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-28.3%</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1.23</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47650">
                <a:tc>
                  <a:txBody>
                    <a:bodyPr/>
                    <a:lstStyle/>
                    <a:p>
                      <a:pPr algn="l" fontAlgn="b"/>
                      <a:r>
                        <a:rPr lang="en-US" sz="1400" b="0" i="0" u="none" strike="noStrike">
                          <a:solidFill>
                            <a:srgbClr val="000000"/>
                          </a:solidFill>
                          <a:latin typeface="Calibri"/>
                        </a:rPr>
                        <a:t>tto</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80-89</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-61.6%</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-45.6%</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2.38</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alb</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82-92</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-39.4%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-39.3%</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0.76</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47650">
                <a:tc>
                  <a:txBody>
                    <a:bodyPr/>
                    <a:lstStyle/>
                    <a:p>
                      <a:pPr algn="l" fontAlgn="b"/>
                      <a:r>
                        <a:rPr lang="en-US" sz="1400" b="0" i="0" u="none" strike="noStrike">
                          <a:solidFill>
                            <a:srgbClr val="000000"/>
                          </a:solidFill>
                          <a:latin typeface="Calibri"/>
                        </a:rPr>
                        <a:t>jor</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82-91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-60.5%</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-36.4%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1.74</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zmb</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75-83</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-39.4%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-39.1%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0.79</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47650">
                <a:tc>
                  <a:txBody>
                    <a:bodyPr/>
                    <a:lstStyle/>
                    <a:p>
                      <a:pPr algn="l" fontAlgn="b"/>
                      <a:r>
                        <a:rPr lang="en-US" sz="1400" b="0" i="0" u="none" strike="noStrike">
                          <a:solidFill>
                            <a:srgbClr val="000000"/>
                          </a:solidFill>
                          <a:latin typeface="Calibri"/>
                        </a:rPr>
                        <a:t>som</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78-10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-57.7%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-46.7%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0.62</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bgr</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88-97</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-39.4%</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-21.4%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2.09</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247650">
                <a:tc>
                  <a:txBody>
                    <a:bodyPr/>
                    <a:lstStyle/>
                    <a:p>
                      <a:pPr algn="l" fontAlgn="b"/>
                      <a:r>
                        <a:rPr lang="en-US" sz="1400" b="0" i="0" u="none" strike="noStrike" dirty="0" err="1">
                          <a:solidFill>
                            <a:srgbClr val="000000"/>
                          </a:solidFill>
                          <a:latin typeface="Calibri"/>
                        </a:rPr>
                        <a:t>nga</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76-87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-56.7%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-48.4%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0.88</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hti</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80-94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-37.6%</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-34.2%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0.90</a:t>
                      </a: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247650">
                <a:tc>
                  <a:txBody>
                    <a:bodyPr/>
                    <a:lstStyle/>
                    <a:p>
                      <a:pPr algn="l" fontAlgn="b"/>
                      <a:r>
                        <a:rPr lang="en-US" sz="1400" b="0" i="0" u="none" strike="noStrike" dirty="0" err="1">
                          <a:solidFill>
                            <a:srgbClr val="000000"/>
                          </a:solidFill>
                          <a:latin typeface="Calibri"/>
                        </a:rPr>
                        <a:t>cmr</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84-94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-51.3%</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-41.9%</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1.06</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nic</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87-95</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-37.1%</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-39.3%</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0.96</a:t>
                      </a: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247650">
                <a:tc>
                  <a:txBody>
                    <a:bodyPr/>
                    <a:lstStyle/>
                    <a:p>
                      <a:pPr algn="l" fontAlgn="b"/>
                      <a:r>
                        <a:rPr lang="en-US" sz="1400" b="0" i="0" u="none" strike="noStrike" dirty="0">
                          <a:solidFill>
                            <a:srgbClr val="000000"/>
                          </a:solidFill>
                          <a:latin typeface="Calibri"/>
                        </a:rPr>
                        <a:t>gab</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76-87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-50.9%</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-53.2%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1.86</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gha</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74-83</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-36.6%</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-34.8%</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0.94</a:t>
                      </a: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247650">
                <a:tc>
                  <a:txBody>
                    <a:bodyPr/>
                    <a:lstStyle/>
                    <a:p>
                      <a:pPr algn="l" fontAlgn="b"/>
                      <a:r>
                        <a:rPr lang="en-US" sz="1400" b="0" i="0" u="none" strike="noStrike">
                          <a:solidFill>
                            <a:srgbClr val="000000"/>
                          </a:solidFill>
                          <a:latin typeface="Calibri"/>
                        </a:rPr>
                        <a:t>sle</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90-99</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-50.2%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-50.3%</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1.10</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cog</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84-94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-35.2%</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-27.6%</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2.07</a:t>
                      </a: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r h="247650">
                <a:tc>
                  <a:txBody>
                    <a:bodyPr/>
                    <a:lstStyle/>
                    <a:p>
                      <a:pPr algn="l" fontAlgn="b"/>
                      <a:r>
                        <a:rPr lang="en-US" sz="1400" b="0" i="0" u="none" strike="noStrike" dirty="0">
                          <a:solidFill>
                            <a:srgbClr val="000000"/>
                          </a:solidFill>
                          <a:latin typeface="Calibri"/>
                        </a:rPr>
                        <a:t>civ</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78-10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-50.1%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-26.6%</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1.35</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mng</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82-93</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-35.0%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-33.9%</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1.08</a:t>
                      </a:r>
                    </a:p>
                  </a:txBody>
                  <a:tcPr marL="9525" marR="9525" marT="9525" marB="0" anchor="b">
                    <a:lnL>
                      <a:noFill/>
                    </a:lnL>
                    <a:lnR>
                      <a:noFill/>
                    </a:lnR>
                    <a:lnT>
                      <a:noFill/>
                    </a:lnT>
                    <a:lnB>
                      <a:noFill/>
                    </a:lnB>
                  </a:tcPr>
                </a:tc>
                <a:extLst>
                  <a:ext uri="{0D108BD9-81ED-4DB2-BD59-A6C34878D82A}">
                    <a16:rowId xmlns:a16="http://schemas.microsoft.com/office/drawing/2014/main" val="10015"/>
                  </a:ext>
                </a:extLst>
              </a:tr>
              <a:tr h="247650">
                <a:tc>
                  <a:txBody>
                    <a:bodyPr/>
                    <a:lstStyle/>
                    <a:p>
                      <a:pPr algn="l" fontAlgn="b"/>
                      <a:r>
                        <a:rPr lang="en-US" sz="1400" b="0" i="0" u="none" strike="noStrike">
                          <a:solidFill>
                            <a:srgbClr val="000000"/>
                          </a:solidFill>
                          <a:latin typeface="Calibri"/>
                        </a:rPr>
                        <a:t>rom</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86-94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-47.4%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-30.8%</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3.82</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tcd</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71-80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-33.8%</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-35.4%</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0.72</a:t>
                      </a:r>
                    </a:p>
                  </a:txBody>
                  <a:tcPr marL="9525" marR="9525" marT="9525" marB="0" anchor="b">
                    <a:lnL>
                      <a:noFill/>
                    </a:lnL>
                    <a:lnR>
                      <a:noFill/>
                    </a:lnR>
                    <a:lnT>
                      <a:noFill/>
                    </a:lnT>
                    <a:lnB>
                      <a:noFill/>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Ghana—collapse 1974 to 1983, with dramatic recovery but to mediocre growth</a:t>
            </a:r>
          </a:p>
        </p:txBody>
      </p:sp>
      <p:pic>
        <p:nvPicPr>
          <p:cNvPr id="4" name="Picture 3" descr="magnitude_pictures_allfour_gha.wmf"/>
          <p:cNvPicPr>
            <a:picLocks noChangeAspect="1"/>
          </p:cNvPicPr>
          <p:nvPr/>
        </p:nvPicPr>
        <p:blipFill>
          <a:blip r:embed="rId2" cstate="print"/>
          <a:stretch>
            <a:fillRect/>
          </a:stretch>
        </p:blipFill>
        <p:spPr>
          <a:xfrm>
            <a:off x="1981201" y="1295401"/>
            <a:ext cx="7081501" cy="54072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195C-479C-448F-869D-19641FBAC7A7}"/>
              </a:ext>
            </a:extLst>
          </p:cNvPr>
          <p:cNvSpPr>
            <a:spLocks noGrp="1"/>
          </p:cNvSpPr>
          <p:nvPr>
            <p:ph type="title"/>
          </p:nvPr>
        </p:nvSpPr>
        <p:spPr/>
        <p:txBody>
          <a:bodyPr/>
          <a:lstStyle/>
          <a:p>
            <a:r>
              <a:rPr lang="en-US" dirty="0"/>
              <a:t>Outline of the presentation</a:t>
            </a:r>
          </a:p>
        </p:txBody>
      </p:sp>
      <p:sp>
        <p:nvSpPr>
          <p:cNvPr id="3" name="Content Placeholder 2">
            <a:extLst>
              <a:ext uri="{FF2B5EF4-FFF2-40B4-BE49-F238E27FC236}">
                <a16:creationId xmlns:a16="http://schemas.microsoft.com/office/drawing/2014/main" id="{729AA85B-886C-439F-8CED-605289702B12}"/>
              </a:ext>
            </a:extLst>
          </p:cNvPr>
          <p:cNvSpPr>
            <a:spLocks noGrp="1"/>
          </p:cNvSpPr>
          <p:nvPr>
            <p:ph idx="1"/>
          </p:nvPr>
        </p:nvSpPr>
        <p:spPr/>
        <p:txBody>
          <a:bodyPr>
            <a:normAutofit lnSpcReduction="10000"/>
          </a:bodyPr>
          <a:lstStyle/>
          <a:p>
            <a:endParaRPr lang="en-US" dirty="0"/>
          </a:p>
          <a:p>
            <a:r>
              <a:rPr lang="en-US" dirty="0"/>
              <a:t>Coping with bad shocks:  the conventional wisdom based on rich country growth dynamics</a:t>
            </a:r>
          </a:p>
          <a:p>
            <a:endParaRPr lang="en-US" dirty="0"/>
          </a:p>
          <a:p>
            <a:r>
              <a:rPr lang="en-US" dirty="0"/>
              <a:t>A fundamentally different reality of growth dynamics for developing countries</a:t>
            </a:r>
          </a:p>
          <a:p>
            <a:pPr lvl="1"/>
            <a:r>
              <a:rPr lang="en-US" dirty="0"/>
              <a:t>Facts</a:t>
            </a:r>
          </a:p>
          <a:p>
            <a:pPr lvl="1"/>
            <a:r>
              <a:rPr lang="en-US" dirty="0"/>
              <a:t>Underlying theories</a:t>
            </a:r>
          </a:p>
          <a:p>
            <a:pPr lvl="1"/>
            <a:endParaRPr lang="en-US" dirty="0"/>
          </a:p>
          <a:p>
            <a:r>
              <a:rPr lang="en-US" dirty="0"/>
              <a:t>Are there different lessons?</a:t>
            </a:r>
          </a:p>
          <a:p>
            <a:pPr marL="457200" lvl="1" indent="0">
              <a:buNone/>
            </a:pPr>
            <a:endParaRPr lang="en-US" dirty="0"/>
          </a:p>
        </p:txBody>
      </p:sp>
    </p:spTree>
    <p:extLst>
      <p:ext uri="{BB962C8B-B14F-4D97-AF65-F5344CB8AC3E}">
        <p14:creationId xmlns:p14="http://schemas.microsoft.com/office/powerpoint/2010/main" val="2751032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c_allfour.emf"/>
          <p:cNvPicPr>
            <a:picLocks noChangeAspect="1"/>
          </p:cNvPicPr>
          <p:nvPr/>
        </p:nvPicPr>
        <p:blipFill>
          <a:blip r:embed="rId2" cstate="print"/>
          <a:stretch>
            <a:fillRect/>
          </a:stretch>
        </p:blipFill>
        <p:spPr>
          <a:xfrm>
            <a:off x="2667001" y="1587874"/>
            <a:ext cx="6929101" cy="5290908"/>
          </a:xfrm>
          <a:prstGeom prst="rect">
            <a:avLst/>
          </a:prstGeom>
        </p:spPr>
      </p:pic>
      <p:sp>
        <p:nvSpPr>
          <p:cNvPr id="5" name="Title 4"/>
          <p:cNvSpPr>
            <a:spLocks noGrp="1"/>
          </p:cNvSpPr>
          <p:nvPr>
            <p:ph type="title"/>
          </p:nvPr>
        </p:nvSpPr>
        <p:spPr/>
        <p:txBody>
          <a:bodyPr>
            <a:normAutofit fontScale="90000"/>
          </a:bodyPr>
          <a:lstStyle/>
          <a:p>
            <a:r>
              <a:rPr lang="en-US" dirty="0"/>
              <a:t>Don’t confuse what is “good for long prosperity” with what is good for growth (in medium run)</a:t>
            </a:r>
          </a:p>
        </p:txBody>
      </p:sp>
    </p:spTree>
    <p:extLst>
      <p:ext uri="{BB962C8B-B14F-4D97-AF65-F5344CB8AC3E}">
        <p14:creationId xmlns:p14="http://schemas.microsoft.com/office/powerpoint/2010/main" val="3016249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Weak Institutions (whatever that means) Means Volatile Growth</a:t>
            </a:r>
          </a:p>
        </p:txBody>
      </p:sp>
      <p:pic>
        <p:nvPicPr>
          <p:cNvPr id="3" name="Picture 2" descr="range growth control of corruption figure 6c.emf"/>
          <p:cNvPicPr/>
          <p:nvPr/>
        </p:nvPicPr>
        <p:blipFill>
          <a:blip r:embed="rId2" cstate="print"/>
          <a:stretch>
            <a:fillRect/>
          </a:stretch>
        </p:blipFill>
        <p:spPr>
          <a:xfrm>
            <a:off x="3124200" y="1676400"/>
            <a:ext cx="5943600" cy="4530090"/>
          </a:xfrm>
          <a:prstGeom prst="rect">
            <a:avLst/>
          </a:prstGeom>
        </p:spPr>
      </p:pic>
    </p:spTree>
    <p:extLst>
      <p:ext uri="{BB962C8B-B14F-4D97-AF65-F5344CB8AC3E}">
        <p14:creationId xmlns:p14="http://schemas.microsoft.com/office/powerpoint/2010/main" val="4229216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a:t>Political shifts can end disastrously badly:  Liberia’s political transition spilled into complete collapse from above SSA average to 1/5 of SSA average</a:t>
            </a:r>
          </a:p>
        </p:txBody>
      </p:sp>
      <p:graphicFrame>
        <p:nvGraphicFramePr>
          <p:cNvPr id="5" name="Chart 4"/>
          <p:cNvGraphicFramePr>
            <a:graphicFrameLocks/>
          </p:cNvGraphicFramePr>
          <p:nvPr/>
        </p:nvGraphicFramePr>
        <p:xfrm>
          <a:off x="3276600" y="2209800"/>
          <a:ext cx="61722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9176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Growth resilience: Spain has it (big shocks with big recoveries) vs Venezuela doesn’t (long negative slide from 1977 to 2002 with boom and bust after—and </a:t>
            </a:r>
            <a:r>
              <a:rPr lang="en-US" sz="3200" dirty="0" err="1"/>
              <a:t>ToT</a:t>
            </a:r>
            <a:r>
              <a:rPr lang="en-US" sz="3200" dirty="0"/>
              <a:t> deterioration after a boom turns it into chaos)</a:t>
            </a:r>
          </a:p>
        </p:txBody>
      </p:sp>
      <p:graphicFrame>
        <p:nvGraphicFramePr>
          <p:cNvPr id="3" name="Chart 2"/>
          <p:cNvGraphicFramePr>
            <a:graphicFrameLocks/>
          </p:cNvGraphicFramePr>
          <p:nvPr/>
        </p:nvGraphicFramePr>
        <p:xfrm>
          <a:off x="2590800" y="1676400"/>
          <a:ext cx="7010400" cy="43434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flipV="1">
            <a:off x="8915400" y="1828800"/>
            <a:ext cx="0" cy="38862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067800" y="3124200"/>
            <a:ext cx="1600200" cy="923330"/>
          </a:xfrm>
          <a:prstGeom prst="rect">
            <a:avLst/>
          </a:prstGeom>
          <a:noFill/>
        </p:spPr>
        <p:txBody>
          <a:bodyPr wrap="square" rtlCol="0">
            <a:spAutoFit/>
          </a:bodyPr>
          <a:lstStyle/>
          <a:p>
            <a:r>
              <a:rPr lang="en-US" dirty="0"/>
              <a:t>WEO October 2015 forecast past 2014</a:t>
            </a:r>
          </a:p>
        </p:txBody>
      </p:sp>
      <p:sp>
        <p:nvSpPr>
          <p:cNvPr id="7" name="TextBox 6"/>
          <p:cNvSpPr txBox="1"/>
          <p:nvPr/>
        </p:nvSpPr>
        <p:spPr>
          <a:xfrm>
            <a:off x="3429001" y="6400800"/>
            <a:ext cx="3842783" cy="369332"/>
          </a:xfrm>
          <a:prstGeom prst="rect">
            <a:avLst/>
          </a:prstGeom>
          <a:noFill/>
        </p:spPr>
        <p:txBody>
          <a:bodyPr wrap="none" rtlCol="0">
            <a:spAutoFit/>
          </a:bodyPr>
          <a:lstStyle/>
          <a:p>
            <a:r>
              <a:rPr lang="en-US" dirty="0"/>
              <a:t>Source:  PWT8.0 plus WEO (past 2010)</a:t>
            </a:r>
          </a:p>
        </p:txBody>
      </p:sp>
      <p:cxnSp>
        <p:nvCxnSpPr>
          <p:cNvPr id="9" name="Straight Arrow Connector 8"/>
          <p:cNvCxnSpPr/>
          <p:nvPr/>
        </p:nvCxnSpPr>
        <p:spPr>
          <a:xfrm flipV="1">
            <a:off x="4114801" y="3585866"/>
            <a:ext cx="3156983" cy="1595735"/>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271784" y="1990130"/>
            <a:ext cx="2596117" cy="1595736"/>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429000" y="4648200"/>
            <a:ext cx="2057400" cy="38100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721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1718-F35C-4196-B06C-46ACB39C8021}"/>
              </a:ext>
            </a:extLst>
          </p:cNvPr>
          <p:cNvSpPr>
            <a:spLocks noGrp="1"/>
          </p:cNvSpPr>
          <p:nvPr>
            <p:ph type="title"/>
          </p:nvPr>
        </p:nvSpPr>
        <p:spPr/>
        <p:txBody>
          <a:bodyPr>
            <a:normAutofit fontScale="90000"/>
          </a:bodyPr>
          <a:lstStyle/>
          <a:p>
            <a:r>
              <a:rPr lang="en-US" dirty="0"/>
              <a:t>Two huge, fundamental, differences in the way understands the growth dynamics of non-OECD countries</a:t>
            </a:r>
          </a:p>
        </p:txBody>
      </p:sp>
      <p:sp>
        <p:nvSpPr>
          <p:cNvPr id="3" name="Content Placeholder 2">
            <a:extLst>
              <a:ext uri="{FF2B5EF4-FFF2-40B4-BE49-F238E27FC236}">
                <a16:creationId xmlns:a16="http://schemas.microsoft.com/office/drawing/2014/main" id="{A98779FA-1C6D-4C01-B2AB-8CB115BF30D6}"/>
              </a:ext>
            </a:extLst>
          </p:cNvPr>
          <p:cNvSpPr>
            <a:spLocks noGrp="1"/>
          </p:cNvSpPr>
          <p:nvPr>
            <p:ph idx="1"/>
          </p:nvPr>
        </p:nvSpPr>
        <p:spPr/>
        <p:txBody>
          <a:bodyPr/>
          <a:lstStyle/>
          <a:p>
            <a:endParaRPr lang="en-US" dirty="0"/>
          </a:p>
          <a:p>
            <a:endParaRPr lang="en-US" dirty="0"/>
          </a:p>
          <a:p>
            <a:r>
              <a:rPr lang="en-US" dirty="0"/>
              <a:t>In countries with generally weak capability for policy implementation one has “deals capitalism” not “rules capitalism” and the dynamics of growth in deals capitalism are completely different</a:t>
            </a:r>
          </a:p>
          <a:p>
            <a:endParaRPr lang="en-US" dirty="0"/>
          </a:p>
          <a:p>
            <a:r>
              <a:rPr lang="en-US" dirty="0"/>
              <a:t>The “capabilities” characterization of “structural transformation” versus the “production function” characterization the production possibilities</a:t>
            </a:r>
          </a:p>
        </p:txBody>
      </p:sp>
    </p:spTree>
    <p:extLst>
      <p:ext uri="{BB962C8B-B14F-4D97-AF65-F5344CB8AC3E}">
        <p14:creationId xmlns:p14="http://schemas.microsoft.com/office/powerpoint/2010/main" val="3650567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big conjecture:  The dynamics of deals capitalism</a:t>
            </a:r>
          </a:p>
        </p:txBody>
      </p:sp>
      <p:sp>
        <p:nvSpPr>
          <p:cNvPr id="5" name="Text Placeholder 4"/>
          <p:cNvSpPr>
            <a:spLocks noGrp="1"/>
          </p:cNvSpPr>
          <p:nvPr>
            <p:ph type="body" idx="1"/>
          </p:nvPr>
        </p:nvSpPr>
        <p:spPr/>
        <p:txBody>
          <a:bodyPr/>
          <a:lstStyle/>
          <a:p>
            <a:r>
              <a:rPr lang="en-US" dirty="0"/>
              <a:t>Deals Capitalism</a:t>
            </a:r>
          </a:p>
        </p:txBody>
      </p:sp>
      <p:sp>
        <p:nvSpPr>
          <p:cNvPr id="7" name="Text Placeholder 6"/>
          <p:cNvSpPr>
            <a:spLocks noGrp="1"/>
          </p:cNvSpPr>
          <p:nvPr>
            <p:ph type="body" sz="half" idx="3"/>
          </p:nvPr>
        </p:nvSpPr>
        <p:spPr/>
        <p:txBody>
          <a:bodyPr/>
          <a:lstStyle/>
          <a:p>
            <a:r>
              <a:rPr lang="en-US" dirty="0"/>
              <a:t>Rules Capitalism	</a:t>
            </a:r>
          </a:p>
        </p:txBody>
      </p:sp>
      <p:sp>
        <p:nvSpPr>
          <p:cNvPr id="6" name="Content Placeholder 5"/>
          <p:cNvSpPr>
            <a:spLocks noGrp="1"/>
          </p:cNvSpPr>
          <p:nvPr>
            <p:ph sz="quarter" idx="2"/>
          </p:nvPr>
        </p:nvSpPr>
        <p:spPr/>
        <p:txBody>
          <a:bodyPr>
            <a:normAutofit fontScale="77500" lnSpcReduction="20000"/>
          </a:bodyPr>
          <a:lstStyle/>
          <a:p>
            <a:r>
              <a:rPr lang="en-US" dirty="0"/>
              <a:t>What happens to the typical firm/investor has </a:t>
            </a:r>
            <a:r>
              <a:rPr lang="en-US" i="1" dirty="0"/>
              <a:t>little or nothing </a:t>
            </a:r>
            <a:r>
              <a:rPr lang="en-US" dirty="0"/>
              <a:t>to do with neutral application of policies but is a firm/investor specific “deal”</a:t>
            </a:r>
          </a:p>
          <a:p>
            <a:r>
              <a:rPr lang="en-US" dirty="0"/>
              <a:t>“Closed ordered deals” can produce rapid growth rates—but block both “better institutions” and “creative destruction”</a:t>
            </a:r>
          </a:p>
          <a:p>
            <a:r>
              <a:rPr lang="en-US" dirty="0"/>
              <a:t>“Disordered deals” cannot protect property rights and hence lead to collapse</a:t>
            </a:r>
          </a:p>
          <a:p>
            <a:r>
              <a:rPr lang="en-US" dirty="0"/>
              <a:t>Dynamics of investor expectations of “state” transitions can produce wild swings in growth</a:t>
            </a:r>
          </a:p>
        </p:txBody>
      </p:sp>
      <p:sp>
        <p:nvSpPr>
          <p:cNvPr id="8" name="Content Placeholder 7"/>
          <p:cNvSpPr>
            <a:spLocks noGrp="1"/>
          </p:cNvSpPr>
          <p:nvPr>
            <p:ph sz="quarter" idx="4"/>
          </p:nvPr>
        </p:nvSpPr>
        <p:spPr/>
        <p:txBody>
          <a:bodyPr>
            <a:normAutofit fontScale="77500" lnSpcReduction="20000"/>
          </a:bodyPr>
          <a:lstStyle/>
          <a:p>
            <a:endParaRPr lang="en-US" dirty="0"/>
          </a:p>
          <a:p>
            <a:r>
              <a:rPr lang="en-US" dirty="0"/>
              <a:t>What happens to the typical firm/investor is determined </a:t>
            </a:r>
            <a:r>
              <a:rPr lang="en-US" i="1" dirty="0"/>
              <a:t>primarily </a:t>
            </a:r>
            <a:r>
              <a:rPr lang="en-US" dirty="0"/>
              <a:t>by the neutral application of policies</a:t>
            </a:r>
          </a:p>
          <a:p>
            <a:r>
              <a:rPr lang="en-US" dirty="0"/>
              <a:t>This </a:t>
            </a:r>
            <a:r>
              <a:rPr lang="en-US" i="1" dirty="0"/>
              <a:t>both </a:t>
            </a:r>
            <a:r>
              <a:rPr lang="en-US" dirty="0"/>
              <a:t>“protects property rights” </a:t>
            </a:r>
            <a:r>
              <a:rPr lang="en-US" i="1" dirty="0"/>
              <a:t>and </a:t>
            </a:r>
            <a:r>
              <a:rPr lang="en-US" dirty="0"/>
              <a:t>“allows for creative destruction”—that is, does not protect incumbent “rights” to existing profits</a:t>
            </a:r>
          </a:p>
        </p:txBody>
      </p:sp>
    </p:spTree>
    <p:extLst>
      <p:ext uri="{BB962C8B-B14F-4D97-AF65-F5344CB8AC3E}">
        <p14:creationId xmlns:p14="http://schemas.microsoft.com/office/powerpoint/2010/main" val="324992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38400" y="381001"/>
          <a:ext cx="7924800" cy="5943598"/>
        </p:xfrm>
        <a:graphic>
          <a:graphicData uri="http://schemas.openxmlformats.org/drawingml/2006/table">
            <a:tbl>
              <a:tblPr/>
              <a:tblGrid>
                <a:gridCol w="2604360">
                  <a:extLst>
                    <a:ext uri="{9D8B030D-6E8A-4147-A177-3AD203B41FA5}">
                      <a16:colId xmlns:a16="http://schemas.microsoft.com/office/drawing/2014/main" val="20000"/>
                    </a:ext>
                  </a:extLst>
                </a:gridCol>
                <a:gridCol w="2605187">
                  <a:extLst>
                    <a:ext uri="{9D8B030D-6E8A-4147-A177-3AD203B41FA5}">
                      <a16:colId xmlns:a16="http://schemas.microsoft.com/office/drawing/2014/main" val="20001"/>
                    </a:ext>
                  </a:extLst>
                </a:gridCol>
                <a:gridCol w="2715253">
                  <a:extLst>
                    <a:ext uri="{9D8B030D-6E8A-4147-A177-3AD203B41FA5}">
                      <a16:colId xmlns:a16="http://schemas.microsoft.com/office/drawing/2014/main" val="20002"/>
                    </a:ext>
                  </a:extLst>
                </a:gridCol>
              </a:tblGrid>
              <a:tr h="372392">
                <a:tc gridSpan="3">
                  <a:txBody>
                    <a:bodyPr/>
                    <a:lstStyle/>
                    <a:p>
                      <a:pPr marL="0" marR="0">
                        <a:lnSpc>
                          <a:spcPct val="115000"/>
                        </a:lnSpc>
                        <a:spcBef>
                          <a:spcPts val="0"/>
                        </a:spcBef>
                        <a:spcAft>
                          <a:spcPts val="0"/>
                        </a:spcAft>
                      </a:pPr>
                      <a:r>
                        <a:rPr lang="en-US" sz="1800" b="1" dirty="0">
                          <a:latin typeface="Times New Roman"/>
                          <a:ea typeface="Calibri"/>
                          <a:cs typeface="Times New Roman"/>
                        </a:rPr>
                        <a:t>Typology of “deals” environments</a:t>
                      </a: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92039">
                <a:tc>
                  <a:txBody>
                    <a:bodyPr/>
                    <a:lstStyle/>
                    <a:p>
                      <a:pPr marL="0" marR="0">
                        <a:lnSpc>
                          <a:spcPct val="115000"/>
                        </a:lnSpc>
                        <a:spcBef>
                          <a:spcPts val="0"/>
                        </a:spcBef>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cs typeface="Times New Roman"/>
                        </a:rPr>
                        <a:t>Open</a:t>
                      </a:r>
                    </a:p>
                    <a:p>
                      <a:pPr marL="0" marR="0" algn="ctr">
                        <a:lnSpc>
                          <a:spcPct val="115000"/>
                        </a:lnSpc>
                        <a:spcBef>
                          <a:spcPts val="0"/>
                        </a:spcBef>
                        <a:spcAft>
                          <a:spcPts val="0"/>
                        </a:spcAft>
                      </a:pPr>
                      <a:r>
                        <a:rPr lang="en-US" sz="1800">
                          <a:latin typeface="Times New Roman"/>
                          <a:ea typeface="Calibri"/>
                          <a:cs typeface="Times New Roman"/>
                        </a:rPr>
                        <a:t>(deals depend on </a:t>
                      </a:r>
                      <a:r>
                        <a:rPr lang="en-US" sz="1800" i="1">
                          <a:latin typeface="Times New Roman"/>
                          <a:ea typeface="Calibri"/>
                          <a:cs typeface="Times New Roman"/>
                        </a:rPr>
                        <a:t>actions</a:t>
                      </a:r>
                      <a:r>
                        <a:rPr lang="en-US" sz="1800">
                          <a:latin typeface="Times New Roman"/>
                          <a:ea typeface="Calibri"/>
                          <a:cs typeface="Times New Roman"/>
                        </a:rPr>
                        <a:t> of agents (including influence activities) but not identities)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libri"/>
                          <a:cs typeface="Times New Roman"/>
                        </a:rPr>
                        <a:t>Closed</a:t>
                      </a:r>
                    </a:p>
                    <a:p>
                      <a:pPr marL="0" marR="0" algn="ctr">
                        <a:lnSpc>
                          <a:spcPct val="115000"/>
                        </a:lnSpc>
                        <a:spcBef>
                          <a:spcPts val="0"/>
                        </a:spcBef>
                        <a:spcAft>
                          <a:spcPts val="0"/>
                        </a:spcAft>
                      </a:pPr>
                      <a:r>
                        <a:rPr lang="en-US" sz="1800">
                          <a:latin typeface="Times New Roman"/>
                          <a:ea typeface="Calibri"/>
                          <a:cs typeface="Times New Roman"/>
                        </a:rPr>
                        <a:t>(deals are available only to specific individuals/organizations—deals depend on identities)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87128">
                <a:tc>
                  <a:txBody>
                    <a:bodyPr/>
                    <a:lstStyle/>
                    <a:p>
                      <a:pPr marL="0" marR="0">
                        <a:lnSpc>
                          <a:spcPct val="115000"/>
                        </a:lnSpc>
                        <a:spcBef>
                          <a:spcPts val="0"/>
                        </a:spcBef>
                        <a:spcAft>
                          <a:spcPts val="0"/>
                        </a:spcAft>
                      </a:pPr>
                      <a:endParaRPr lang="en-US" sz="1800" dirty="0">
                        <a:latin typeface="Times New Roman"/>
                        <a:ea typeface="Calibri"/>
                        <a:cs typeface="Times New Roman"/>
                      </a:endParaRPr>
                    </a:p>
                    <a:p>
                      <a:pPr marL="0" marR="0">
                        <a:lnSpc>
                          <a:spcPct val="115000"/>
                        </a:lnSpc>
                        <a:spcBef>
                          <a:spcPts val="0"/>
                        </a:spcBef>
                        <a:spcAft>
                          <a:spcPts val="0"/>
                        </a:spcAft>
                      </a:pPr>
                      <a:r>
                        <a:rPr lang="en-US" sz="1800" dirty="0">
                          <a:latin typeface="Times New Roman"/>
                          <a:ea typeface="Calibri"/>
                          <a:cs typeface="Times New Roman"/>
                        </a:rPr>
                        <a:t>Ordered</a:t>
                      </a:r>
                    </a:p>
                    <a:p>
                      <a:pPr marL="0" marR="0">
                        <a:lnSpc>
                          <a:spcPct val="115000"/>
                        </a:lnSpc>
                        <a:spcBef>
                          <a:spcPts val="0"/>
                        </a:spcBef>
                        <a:spcAft>
                          <a:spcPts val="0"/>
                        </a:spcAft>
                      </a:pPr>
                      <a:r>
                        <a:rPr lang="en-US" sz="1800" dirty="0">
                          <a:latin typeface="Times New Roman"/>
                          <a:ea typeface="Calibri"/>
                          <a:cs typeface="Times New Roman"/>
                        </a:rPr>
                        <a:t>(deals done stay done, predictable)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Times New Roman"/>
                        <a:ea typeface="Calibri"/>
                        <a:cs typeface="Times New Roman"/>
                      </a:endParaRPr>
                    </a:p>
                    <a:p>
                      <a:pPr marL="0" marR="0">
                        <a:lnSpc>
                          <a:spcPct val="115000"/>
                        </a:lnSpc>
                        <a:spcBef>
                          <a:spcPts val="0"/>
                        </a:spcBef>
                        <a:spcAft>
                          <a:spcPts val="0"/>
                        </a:spcAft>
                      </a:pPr>
                      <a:r>
                        <a:rPr lang="en-US" sz="1800">
                          <a:latin typeface="Times New Roman"/>
                          <a:ea typeface="Calibri"/>
                          <a:cs typeface="Times New Roman"/>
                        </a:rPr>
                        <a:t>“Retail” corruption (e.g. driver’s licenses in Delhi)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Times New Roman"/>
                        <a:ea typeface="Calibri"/>
                        <a:cs typeface="Times New Roman"/>
                      </a:endParaRPr>
                    </a:p>
                    <a:p>
                      <a:pPr marL="0" marR="0">
                        <a:lnSpc>
                          <a:spcPct val="115000"/>
                        </a:lnSpc>
                        <a:spcBef>
                          <a:spcPts val="0"/>
                        </a:spcBef>
                        <a:spcAft>
                          <a:spcPts val="0"/>
                        </a:spcAft>
                      </a:pPr>
                      <a:r>
                        <a:rPr lang="en-US" sz="1800" dirty="0">
                          <a:latin typeface="Times New Roman"/>
                          <a:ea typeface="Calibri"/>
                          <a:cs typeface="Times New Roman"/>
                        </a:rPr>
                        <a:t>“Cronyism” (e.g. Indonesia under Suharto)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92039">
                <a:tc>
                  <a:txBody>
                    <a:bodyPr/>
                    <a:lstStyle/>
                    <a:p>
                      <a:pPr marL="0" marR="0">
                        <a:lnSpc>
                          <a:spcPct val="115000"/>
                        </a:lnSpc>
                        <a:spcBef>
                          <a:spcPts val="0"/>
                        </a:spcBef>
                        <a:spcAft>
                          <a:spcPts val="0"/>
                        </a:spcAft>
                      </a:pPr>
                      <a:endParaRPr lang="en-US" sz="1800" dirty="0">
                        <a:latin typeface="Times New Roman"/>
                        <a:ea typeface="Calibri"/>
                        <a:cs typeface="Times New Roman"/>
                      </a:endParaRPr>
                    </a:p>
                    <a:p>
                      <a:pPr marL="0" marR="0">
                        <a:lnSpc>
                          <a:spcPct val="115000"/>
                        </a:lnSpc>
                        <a:spcBef>
                          <a:spcPts val="0"/>
                        </a:spcBef>
                        <a:spcAft>
                          <a:spcPts val="0"/>
                        </a:spcAft>
                      </a:pPr>
                      <a:r>
                        <a:rPr lang="en-US" sz="1800" dirty="0">
                          <a:latin typeface="Times New Roman"/>
                          <a:ea typeface="Calibri"/>
                          <a:cs typeface="Times New Roman"/>
                        </a:rPr>
                        <a:t>Disordered</a:t>
                      </a:r>
                    </a:p>
                    <a:p>
                      <a:pPr marL="0" marR="0">
                        <a:lnSpc>
                          <a:spcPct val="115000"/>
                        </a:lnSpc>
                        <a:spcBef>
                          <a:spcPts val="0"/>
                        </a:spcBef>
                        <a:spcAft>
                          <a:spcPts val="0"/>
                        </a:spcAft>
                      </a:pPr>
                      <a:r>
                        <a:rPr lang="en-US" sz="1800" dirty="0">
                          <a:latin typeface="Times New Roman"/>
                          <a:ea typeface="Calibri"/>
                          <a:cs typeface="Times New Roman"/>
                        </a:rPr>
                        <a:t>(unpredictable what deals are available, deals have uncertain time horizon)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Times New Roman"/>
                        <a:ea typeface="Calibri"/>
                        <a:cs typeface="Times New Roman"/>
                      </a:endParaRPr>
                    </a:p>
                    <a:p>
                      <a:pPr marL="0" marR="0">
                        <a:lnSpc>
                          <a:spcPct val="115000"/>
                        </a:lnSpc>
                        <a:spcBef>
                          <a:spcPts val="0"/>
                        </a:spcBef>
                        <a:spcAft>
                          <a:spcPts val="0"/>
                        </a:spcAft>
                      </a:pPr>
                      <a:r>
                        <a:rPr lang="en-US" sz="1800" dirty="0">
                          <a:latin typeface="Times New Roman"/>
                          <a:ea typeface="Calibri"/>
                          <a:cs typeface="Times New Roman"/>
                        </a:rPr>
                        <a:t>“Informal” sector in many countries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Times New Roman"/>
                        <a:ea typeface="Calibri"/>
                        <a:cs typeface="Times New Roman"/>
                      </a:endParaRPr>
                    </a:p>
                    <a:p>
                      <a:pPr marL="0" marR="0">
                        <a:lnSpc>
                          <a:spcPct val="115000"/>
                        </a:lnSpc>
                        <a:spcBef>
                          <a:spcPts val="0"/>
                        </a:spcBef>
                        <a:spcAft>
                          <a:spcPts val="0"/>
                        </a:spcAft>
                      </a:pPr>
                      <a:r>
                        <a:rPr lang="en-US" sz="1800" dirty="0">
                          <a:latin typeface="Times New Roman"/>
                          <a:ea typeface="Calibri"/>
                          <a:cs typeface="Times New Roman"/>
                        </a:rPr>
                        <a:t>“Fragile” states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68522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143000"/>
            <a:ext cx="7143750" cy="4953000"/>
          </a:xfrm>
          <a:prstGeom prst="rect">
            <a:avLst/>
          </a:prstGeom>
        </p:spPr>
      </p:pic>
      <p:sp>
        <p:nvSpPr>
          <p:cNvPr id="6" name="TextBox 5"/>
          <p:cNvSpPr txBox="1"/>
          <p:nvPr/>
        </p:nvSpPr>
        <p:spPr>
          <a:xfrm>
            <a:off x="2209801" y="533400"/>
            <a:ext cx="4483471" cy="369332"/>
          </a:xfrm>
          <a:prstGeom prst="rect">
            <a:avLst/>
          </a:prstGeom>
          <a:noFill/>
        </p:spPr>
        <p:txBody>
          <a:bodyPr wrap="none" rtlCol="0">
            <a:spAutoFit/>
          </a:bodyPr>
          <a:lstStyle/>
          <a:p>
            <a:r>
              <a:rPr lang="en-US" dirty="0"/>
              <a:t>Egypt’s location in the product space in 2013  </a:t>
            </a:r>
          </a:p>
        </p:txBody>
      </p:sp>
    </p:spTree>
    <p:extLst>
      <p:ext uri="{BB962C8B-B14F-4D97-AF65-F5344CB8AC3E}">
        <p14:creationId xmlns:p14="http://schemas.microsoft.com/office/powerpoint/2010/main" val="1132773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a:t>From “factors” to “capabilities” (Hausmann et al)</a:t>
            </a:r>
          </a:p>
        </p:txBody>
      </p:sp>
      <p:sp>
        <p:nvSpPr>
          <p:cNvPr id="8" name="Content Placeholder 7"/>
          <p:cNvSpPr>
            <a:spLocks noGrp="1"/>
          </p:cNvSpPr>
          <p:nvPr>
            <p:ph idx="1"/>
          </p:nvPr>
        </p:nvSpPr>
        <p:spPr/>
        <p:txBody>
          <a:bodyPr>
            <a:normAutofit/>
          </a:bodyPr>
          <a:lstStyle/>
          <a:p>
            <a:endParaRPr lang="en-US" dirty="0"/>
          </a:p>
          <a:p>
            <a:r>
              <a:rPr lang="en-US" dirty="0"/>
              <a:t>The export product space</a:t>
            </a:r>
          </a:p>
          <a:p>
            <a:r>
              <a:rPr lang="en-US" dirty="0"/>
              <a:t>The “complexity index”—that measures a countries location in product space</a:t>
            </a:r>
          </a:p>
          <a:p>
            <a:r>
              <a:rPr lang="en-US" dirty="0"/>
              <a:t>“Structural transformation” that sustains prosperity are moves that increase a country’s complexity</a:t>
            </a:r>
          </a:p>
          <a:p>
            <a:r>
              <a:rPr lang="en-US" dirty="0"/>
              <a:t>Complex products are the result of recipes requiring many capabilities—especially those that are collectively produced and non-traded</a:t>
            </a:r>
          </a:p>
        </p:txBody>
      </p:sp>
    </p:spTree>
    <p:extLst>
      <p:ext uri="{BB962C8B-B14F-4D97-AF65-F5344CB8AC3E}">
        <p14:creationId xmlns:p14="http://schemas.microsoft.com/office/powerpoint/2010/main" val="4219230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1225" y="6226239"/>
            <a:ext cx="7829550" cy="477054"/>
          </a:xfrm>
          <a:prstGeom prst="rect">
            <a:avLst/>
          </a:prstGeom>
          <a:noFill/>
        </p:spPr>
        <p:txBody>
          <a:bodyPr wrap="square" rtlCol="0">
            <a:spAutoFit/>
          </a:bodyPr>
          <a:lstStyle/>
          <a:p>
            <a:r>
              <a:rPr lang="en-US" sz="2500" dirty="0">
                <a:latin typeface="Franklin Gothic Medium"/>
                <a:cs typeface="Franklin Gothic Medium"/>
              </a:rPr>
              <a:t>How many </a:t>
            </a:r>
            <a:r>
              <a:rPr lang="en-US" sz="2500" dirty="0" err="1">
                <a:latin typeface="Franklin Gothic Medium"/>
                <a:cs typeface="Franklin Gothic Medium"/>
              </a:rPr>
              <a:t>personbytes</a:t>
            </a:r>
            <a:r>
              <a:rPr lang="en-US" sz="2500" dirty="0">
                <a:latin typeface="Franklin Gothic Medium"/>
                <a:cs typeface="Franklin Gothic Medium"/>
              </a:rPr>
              <a:t> (complexity) do you  have now?</a:t>
            </a:r>
          </a:p>
        </p:txBody>
      </p:sp>
      <p:pic>
        <p:nvPicPr>
          <p:cNvPr id="189442" name="Picture 2"/>
          <p:cNvPicPr>
            <a:picLocks noChangeAspect="1" noChangeArrowheads="1"/>
          </p:cNvPicPr>
          <p:nvPr/>
        </p:nvPicPr>
        <p:blipFill>
          <a:blip r:embed="rId2" cstate="print"/>
          <a:srcRect l="7447" b="5880"/>
          <a:stretch>
            <a:fillRect/>
          </a:stretch>
        </p:blipFill>
        <p:spPr bwMode="auto">
          <a:xfrm>
            <a:off x="4064000" y="0"/>
            <a:ext cx="6604001" cy="6224460"/>
          </a:xfrm>
          <a:prstGeom prst="rect">
            <a:avLst/>
          </a:prstGeom>
          <a:noFill/>
          <a:ln w="9525">
            <a:noFill/>
            <a:miter lim="800000"/>
            <a:headEnd/>
            <a:tailEnd/>
          </a:ln>
        </p:spPr>
      </p:pic>
      <p:sp>
        <p:nvSpPr>
          <p:cNvPr id="6" name="Oval 5"/>
          <p:cNvSpPr/>
          <p:nvPr/>
        </p:nvSpPr>
        <p:spPr>
          <a:xfrm>
            <a:off x="5029200" y="5225927"/>
            <a:ext cx="1493520" cy="8091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736080" y="213360"/>
            <a:ext cx="2164080" cy="3124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01801" y="2592571"/>
            <a:ext cx="3215689" cy="1631216"/>
          </a:xfrm>
          <a:prstGeom prst="rect">
            <a:avLst/>
          </a:prstGeom>
          <a:noFill/>
        </p:spPr>
        <p:txBody>
          <a:bodyPr wrap="none" rtlCol="0">
            <a:spAutoFit/>
          </a:bodyPr>
          <a:lstStyle/>
          <a:p>
            <a:r>
              <a:rPr lang="en-US" sz="2500" dirty="0">
                <a:latin typeface="Franklin Gothic Medium"/>
                <a:cs typeface="Franklin Gothic Medium"/>
              </a:rPr>
              <a:t>How close are </a:t>
            </a:r>
            <a:br>
              <a:rPr lang="en-US" sz="2500" dirty="0">
                <a:latin typeface="Franklin Gothic Medium"/>
                <a:cs typeface="Franklin Gothic Medium"/>
              </a:rPr>
            </a:br>
            <a:r>
              <a:rPr lang="en-US" sz="2500" dirty="0">
                <a:latin typeface="Franklin Gothic Medium"/>
                <a:cs typeface="Franklin Gothic Medium"/>
              </a:rPr>
              <a:t>you to other</a:t>
            </a:r>
            <a:br>
              <a:rPr lang="en-US" sz="2500" dirty="0">
                <a:latin typeface="Franklin Gothic Medium"/>
                <a:cs typeface="Franklin Gothic Medium"/>
              </a:rPr>
            </a:br>
            <a:r>
              <a:rPr lang="en-US" sz="2500" dirty="0">
                <a:latin typeface="Franklin Gothic Medium"/>
                <a:cs typeface="Franklin Gothic Medium"/>
              </a:rPr>
              <a:t>good products</a:t>
            </a:r>
          </a:p>
          <a:p>
            <a:r>
              <a:rPr lang="en-US" sz="2500" dirty="0">
                <a:latin typeface="Franklin Gothic Medium"/>
                <a:cs typeface="Franklin Gothic Medium"/>
              </a:rPr>
              <a:t> in the product space?</a:t>
            </a:r>
          </a:p>
        </p:txBody>
      </p:sp>
      <p:sp>
        <p:nvSpPr>
          <p:cNvPr id="7" name="TextBox 6"/>
          <p:cNvSpPr txBox="1"/>
          <p:nvPr/>
        </p:nvSpPr>
        <p:spPr>
          <a:xfrm>
            <a:off x="2392680" y="5151121"/>
            <a:ext cx="1846596" cy="646331"/>
          </a:xfrm>
          <a:prstGeom prst="rect">
            <a:avLst/>
          </a:prstGeom>
          <a:noFill/>
        </p:spPr>
        <p:txBody>
          <a:bodyPr wrap="none" rtlCol="0">
            <a:spAutoFit/>
          </a:bodyPr>
          <a:lstStyle/>
          <a:p>
            <a:r>
              <a:rPr lang="en-US" dirty="0"/>
              <a:t>Few </a:t>
            </a:r>
            <a:r>
              <a:rPr lang="en-US" dirty="0" err="1"/>
              <a:t>personbytes</a:t>
            </a:r>
            <a:endParaRPr lang="en-US" dirty="0"/>
          </a:p>
          <a:p>
            <a:r>
              <a:rPr lang="en-US" dirty="0"/>
              <a:t>Hard to add more</a:t>
            </a:r>
          </a:p>
        </p:txBody>
      </p:sp>
      <p:cxnSp>
        <p:nvCxnSpPr>
          <p:cNvPr id="10" name="Straight Arrow Connector 9"/>
          <p:cNvCxnSpPr/>
          <p:nvPr/>
        </p:nvCxnSpPr>
        <p:spPr>
          <a:xfrm>
            <a:off x="4297680" y="5440680"/>
            <a:ext cx="640080" cy="45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1" y="807721"/>
            <a:ext cx="1901611" cy="646331"/>
          </a:xfrm>
          <a:prstGeom prst="rect">
            <a:avLst/>
          </a:prstGeom>
          <a:noFill/>
        </p:spPr>
        <p:txBody>
          <a:bodyPr wrap="none" rtlCol="0">
            <a:spAutoFit/>
          </a:bodyPr>
          <a:lstStyle/>
          <a:p>
            <a:r>
              <a:rPr lang="en-US" dirty="0"/>
              <a:t>More </a:t>
            </a:r>
            <a:r>
              <a:rPr lang="en-US" dirty="0" err="1"/>
              <a:t>personbytes</a:t>
            </a:r>
            <a:endParaRPr lang="en-US" dirty="0"/>
          </a:p>
          <a:p>
            <a:r>
              <a:rPr lang="en-US" dirty="0"/>
              <a:t>Easy to add more</a:t>
            </a:r>
          </a:p>
        </p:txBody>
      </p:sp>
      <p:cxnSp>
        <p:nvCxnSpPr>
          <p:cNvPr id="12" name="Straight Arrow Connector 11"/>
          <p:cNvCxnSpPr/>
          <p:nvPr/>
        </p:nvCxnSpPr>
        <p:spPr>
          <a:xfrm>
            <a:off x="6096000" y="1097280"/>
            <a:ext cx="640080" cy="45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05240" y="4618744"/>
            <a:ext cx="2249334" cy="923330"/>
          </a:xfrm>
          <a:prstGeom prst="rect">
            <a:avLst/>
          </a:prstGeom>
          <a:noFill/>
        </p:spPr>
        <p:txBody>
          <a:bodyPr wrap="none" rtlCol="0">
            <a:spAutoFit/>
          </a:bodyPr>
          <a:lstStyle/>
          <a:p>
            <a:r>
              <a:rPr lang="en-US" dirty="0"/>
              <a:t>Many </a:t>
            </a:r>
            <a:r>
              <a:rPr lang="en-US" dirty="0" err="1"/>
              <a:t>personbytes</a:t>
            </a:r>
            <a:endParaRPr lang="en-US" dirty="0"/>
          </a:p>
          <a:p>
            <a:r>
              <a:rPr lang="en-US" dirty="0"/>
              <a:t>Hard to add more </a:t>
            </a:r>
          </a:p>
          <a:p>
            <a:r>
              <a:rPr lang="en-US" dirty="0"/>
              <a:t>by just copying others</a:t>
            </a:r>
          </a:p>
        </p:txBody>
      </p:sp>
      <p:sp>
        <p:nvSpPr>
          <p:cNvPr id="15" name="Oval 14"/>
          <p:cNvSpPr/>
          <p:nvPr/>
        </p:nvSpPr>
        <p:spPr>
          <a:xfrm>
            <a:off x="8290560" y="4312921"/>
            <a:ext cx="1950720" cy="16582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a:off x="5410200" y="2362200"/>
            <a:ext cx="1752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29200" y="2209800"/>
            <a:ext cx="707822" cy="369332"/>
          </a:xfrm>
          <a:prstGeom prst="rect">
            <a:avLst/>
          </a:prstGeom>
          <a:noFill/>
        </p:spPr>
        <p:txBody>
          <a:bodyPr wrap="none" rtlCol="0">
            <a:spAutoFit/>
          </a:bodyPr>
          <a:lstStyle/>
          <a:p>
            <a:r>
              <a:rPr lang="en-US" dirty="0"/>
              <a:t>Egypt</a:t>
            </a:r>
          </a:p>
        </p:txBody>
      </p:sp>
    </p:spTree>
    <p:extLst>
      <p:ext uri="{BB962C8B-B14F-4D97-AF65-F5344CB8AC3E}">
        <p14:creationId xmlns:p14="http://schemas.microsoft.com/office/powerpoint/2010/main" val="265088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BDA3-8624-43FE-80DA-87E1F55AF993}"/>
              </a:ext>
            </a:extLst>
          </p:cNvPr>
          <p:cNvSpPr>
            <a:spLocks noGrp="1"/>
          </p:cNvSpPr>
          <p:nvPr>
            <p:ph type="title"/>
          </p:nvPr>
        </p:nvSpPr>
        <p:spPr/>
        <p:txBody>
          <a:bodyPr/>
          <a:lstStyle/>
          <a:p>
            <a:r>
              <a:rPr lang="en-US" dirty="0"/>
              <a:t>Start with a question</a:t>
            </a:r>
          </a:p>
        </p:txBody>
      </p:sp>
      <p:sp>
        <p:nvSpPr>
          <p:cNvPr id="3" name="Content Placeholder 2">
            <a:extLst>
              <a:ext uri="{FF2B5EF4-FFF2-40B4-BE49-F238E27FC236}">
                <a16:creationId xmlns:a16="http://schemas.microsoft.com/office/drawing/2014/main" id="{21BFD9B3-8925-4502-964E-81F4A9446419}"/>
              </a:ext>
            </a:extLst>
          </p:cNvPr>
          <p:cNvSpPr>
            <a:spLocks noGrp="1"/>
          </p:cNvSpPr>
          <p:nvPr>
            <p:ph idx="1"/>
          </p:nvPr>
        </p:nvSpPr>
        <p:spPr/>
        <p:txBody>
          <a:bodyPr/>
          <a:lstStyle/>
          <a:p>
            <a:endParaRPr lang="en-US" dirty="0"/>
          </a:p>
          <a:p>
            <a:r>
              <a:rPr lang="en-US" dirty="0"/>
              <a:t>Suppose I had 10 years of GDP data for a country from 100 years ago and I ran a simple trend regression on those 10 years of data and predicted the level of GDP 100 years ahead on the basis of that trend rate of growth.</a:t>
            </a:r>
          </a:p>
          <a:p>
            <a:endParaRPr lang="en-US" dirty="0"/>
          </a:p>
          <a:p>
            <a:r>
              <a:rPr lang="en-US" dirty="0"/>
              <a:t>How far off would you expect that 100 year ahead prediction to be (in terms of the absolute value of percent gap between prediction and actual)?   {take a minute and write down your guess}</a:t>
            </a:r>
          </a:p>
        </p:txBody>
      </p:sp>
    </p:spTree>
    <p:extLst>
      <p:ext uri="{BB962C8B-B14F-4D97-AF65-F5344CB8AC3E}">
        <p14:creationId xmlns:p14="http://schemas.microsoft.com/office/powerpoint/2010/main" val="2269580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Combination of “deals” and “complexity/capability” determines joint dynamics of capability and growth </a:t>
            </a:r>
          </a:p>
        </p:txBody>
      </p:sp>
      <p:graphicFrame>
        <p:nvGraphicFramePr>
          <p:cNvPr id="4" name="Content Placeholder 3"/>
          <p:cNvGraphicFramePr>
            <a:graphicFrameLocks/>
          </p:cNvGraphicFramePr>
          <p:nvPr>
            <p:extLst>
              <p:ext uri="{D42A27DB-BD31-4B8C-83A1-F6EECF244321}">
                <p14:modId xmlns:p14="http://schemas.microsoft.com/office/powerpoint/2010/main" val="3933460132"/>
              </p:ext>
            </p:extLst>
          </p:nvPr>
        </p:nvGraphicFramePr>
        <p:xfrm>
          <a:off x="1550894" y="2098675"/>
          <a:ext cx="8229600" cy="43942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pPr algn="ctr"/>
                      <a:r>
                        <a:rPr lang="en-US" dirty="0"/>
                        <a:t>High</a:t>
                      </a:r>
                      <a:r>
                        <a:rPr lang="en-US" baseline="0" dirty="0"/>
                        <a:t> Rent</a:t>
                      </a:r>
                      <a:endParaRPr lang="en-US" dirty="0"/>
                    </a:p>
                  </a:txBody>
                  <a:tcPr/>
                </a:tc>
                <a:tc>
                  <a:txBody>
                    <a:bodyPr/>
                    <a:lstStyle/>
                    <a:p>
                      <a:pPr algn="ctr"/>
                      <a:r>
                        <a:rPr lang="en-US" dirty="0"/>
                        <a:t>Competitive</a:t>
                      </a:r>
                    </a:p>
                  </a:txBody>
                  <a:tcPr/>
                </a:tc>
                <a:extLst>
                  <a:ext uri="{0D108BD9-81ED-4DB2-BD59-A6C34878D82A}">
                    <a16:rowId xmlns:a16="http://schemas.microsoft.com/office/drawing/2014/main" val="10000"/>
                  </a:ext>
                </a:extLst>
              </a:tr>
              <a:tr h="370840">
                <a:tc>
                  <a:txBody>
                    <a:bodyPr/>
                    <a:lstStyle/>
                    <a:p>
                      <a:r>
                        <a:rPr lang="en-US" dirty="0"/>
                        <a:t>Export-Oriented</a:t>
                      </a:r>
                    </a:p>
                  </a:txBody>
                  <a:tcPr/>
                </a:tc>
                <a:tc>
                  <a:txBody>
                    <a:bodyPr/>
                    <a:lstStyle/>
                    <a:p>
                      <a:r>
                        <a:rPr lang="en-US" sz="1800" b="1" kern="1200" baseline="0" dirty="0">
                          <a:solidFill>
                            <a:schemeClr val="dk1"/>
                          </a:solidFill>
                          <a:latin typeface="+mn-lt"/>
                          <a:ea typeface="+mn-ea"/>
                          <a:cs typeface="+mn-cs"/>
                        </a:rPr>
                        <a:t>RENTIERS</a:t>
                      </a:r>
                    </a:p>
                    <a:p>
                      <a:r>
                        <a:rPr lang="en-US" sz="1800" kern="1200" baseline="0" dirty="0">
                          <a:solidFill>
                            <a:schemeClr val="dk1"/>
                          </a:solidFill>
                          <a:latin typeface="+mn-lt"/>
                          <a:ea typeface="+mn-ea"/>
                          <a:cs typeface="+mn-cs"/>
                        </a:rPr>
                        <a:t>Iron ore, gold and diamond</a:t>
                      </a:r>
                    </a:p>
                    <a:p>
                      <a:r>
                        <a:rPr lang="en-US" sz="1800" kern="1200" baseline="0" dirty="0">
                          <a:solidFill>
                            <a:schemeClr val="dk1"/>
                          </a:solidFill>
                          <a:latin typeface="+mn-lt"/>
                          <a:ea typeface="+mn-ea"/>
                          <a:cs typeface="+mn-cs"/>
                        </a:rPr>
                        <a:t>miners, tree crop with tax</a:t>
                      </a:r>
                    </a:p>
                    <a:p>
                      <a:r>
                        <a:rPr lang="en-US" sz="1800" kern="1200" baseline="0" dirty="0">
                          <a:solidFill>
                            <a:schemeClr val="dk1"/>
                          </a:solidFill>
                          <a:latin typeface="+mn-lt"/>
                          <a:ea typeface="+mn-ea"/>
                          <a:cs typeface="+mn-cs"/>
                        </a:rPr>
                        <a:t>concessions, forestry</a:t>
                      </a:r>
                      <a:endParaRPr lang="en-US" dirty="0"/>
                    </a:p>
                  </a:txBody>
                  <a:tcPr/>
                </a:tc>
                <a:tc>
                  <a:txBody>
                    <a:bodyPr/>
                    <a:lstStyle/>
                    <a:p>
                      <a:r>
                        <a:rPr lang="en-US" sz="1800" b="1" kern="1200" baseline="0" dirty="0">
                          <a:solidFill>
                            <a:schemeClr val="dk1"/>
                          </a:solidFill>
                          <a:latin typeface="+mn-lt"/>
                          <a:ea typeface="+mn-ea"/>
                          <a:cs typeface="+mn-cs"/>
                        </a:rPr>
                        <a:t>MAGICIANS</a:t>
                      </a:r>
                    </a:p>
                    <a:p>
                      <a:r>
                        <a:rPr lang="en-US" sz="1800" kern="1200" baseline="0" dirty="0">
                          <a:solidFill>
                            <a:schemeClr val="dk1"/>
                          </a:solidFill>
                          <a:latin typeface="+mn-lt"/>
                          <a:ea typeface="+mn-ea"/>
                          <a:cs typeface="+mn-cs"/>
                        </a:rPr>
                        <a:t>Smallholder tree crops,</a:t>
                      </a:r>
                    </a:p>
                    <a:p>
                      <a:r>
                        <a:rPr lang="en-US" sz="1800" kern="1200" baseline="0" dirty="0">
                          <a:solidFill>
                            <a:schemeClr val="dk1"/>
                          </a:solidFill>
                          <a:latin typeface="+mn-lt"/>
                          <a:ea typeface="+mn-ea"/>
                          <a:cs typeface="+mn-cs"/>
                        </a:rPr>
                        <a:t>specialized agriculture to</a:t>
                      </a:r>
                    </a:p>
                    <a:p>
                      <a:r>
                        <a:rPr lang="en-US" sz="1800" kern="1200" baseline="0" dirty="0">
                          <a:solidFill>
                            <a:schemeClr val="dk1"/>
                          </a:solidFill>
                          <a:latin typeface="+mn-lt"/>
                          <a:ea typeface="+mn-ea"/>
                          <a:cs typeface="+mn-cs"/>
                        </a:rPr>
                        <a:t>Guinea and Ivory Coast</a:t>
                      </a:r>
                      <a:endParaRPr lang="en-US" dirty="0"/>
                    </a:p>
                  </a:txBody>
                  <a:tcPr/>
                </a:tc>
                <a:extLst>
                  <a:ext uri="{0D108BD9-81ED-4DB2-BD59-A6C34878D82A}">
                    <a16:rowId xmlns:a16="http://schemas.microsoft.com/office/drawing/2014/main" val="10001"/>
                  </a:ext>
                </a:extLst>
              </a:tr>
              <a:tr h="370840">
                <a:tc>
                  <a:txBody>
                    <a:bodyPr/>
                    <a:lstStyle/>
                    <a:p>
                      <a:r>
                        <a:rPr lang="en-US" dirty="0"/>
                        <a:t>Domestic Market</a:t>
                      </a:r>
                    </a:p>
                  </a:txBody>
                  <a:tcPr/>
                </a:tc>
                <a:tc>
                  <a:txBody>
                    <a:bodyPr/>
                    <a:lstStyle/>
                    <a:p>
                      <a:r>
                        <a:rPr lang="en-US" sz="1800" b="1" kern="1200" baseline="0" dirty="0">
                          <a:solidFill>
                            <a:schemeClr val="dk1"/>
                          </a:solidFill>
                          <a:latin typeface="+mn-lt"/>
                          <a:ea typeface="+mn-ea"/>
                          <a:cs typeface="+mn-cs"/>
                        </a:rPr>
                        <a:t>POWERBROKERS</a:t>
                      </a:r>
                    </a:p>
                    <a:p>
                      <a:r>
                        <a:rPr lang="en-US" sz="1800" kern="1200" baseline="0" dirty="0">
                          <a:solidFill>
                            <a:schemeClr val="dk1"/>
                          </a:solidFill>
                          <a:latin typeface="+mn-lt"/>
                          <a:ea typeface="+mn-ea"/>
                          <a:cs typeface="+mn-cs"/>
                        </a:rPr>
                        <a:t>Legislative monopolies or</a:t>
                      </a:r>
                    </a:p>
                    <a:p>
                      <a:r>
                        <a:rPr lang="en-US" sz="1800" kern="1200" baseline="0" dirty="0">
                          <a:solidFill>
                            <a:schemeClr val="dk1"/>
                          </a:solidFill>
                          <a:latin typeface="+mn-lt"/>
                          <a:ea typeface="+mn-ea"/>
                          <a:cs typeface="+mn-cs"/>
                        </a:rPr>
                        <a:t>oligopolies (petroleum</a:t>
                      </a:r>
                    </a:p>
                    <a:p>
                      <a:r>
                        <a:rPr lang="en-US" sz="1800" kern="1200" baseline="0" dirty="0">
                          <a:solidFill>
                            <a:schemeClr val="dk1"/>
                          </a:solidFill>
                          <a:latin typeface="+mn-lt"/>
                          <a:ea typeface="+mn-ea"/>
                          <a:cs typeface="+mn-cs"/>
                        </a:rPr>
                        <a:t>distribution, sectors protected</a:t>
                      </a:r>
                    </a:p>
                    <a:p>
                      <a:r>
                        <a:rPr lang="en-US" sz="1800" kern="1200" baseline="0" dirty="0">
                          <a:solidFill>
                            <a:schemeClr val="dk1"/>
                          </a:solidFill>
                          <a:latin typeface="+mn-lt"/>
                          <a:ea typeface="+mn-ea"/>
                          <a:cs typeface="+mn-cs"/>
                        </a:rPr>
                        <a:t>for Liberian-only firms),</a:t>
                      </a:r>
                    </a:p>
                    <a:p>
                      <a:r>
                        <a:rPr lang="en-US" sz="1800" kern="1200" baseline="0" dirty="0">
                          <a:solidFill>
                            <a:schemeClr val="dk1"/>
                          </a:solidFill>
                          <a:latin typeface="+mn-lt"/>
                          <a:ea typeface="+mn-ea"/>
                          <a:cs typeface="+mn-cs"/>
                        </a:rPr>
                        <a:t>Natural monopolies or</a:t>
                      </a:r>
                    </a:p>
                    <a:p>
                      <a:r>
                        <a:rPr lang="en-US" sz="1800" kern="1200" baseline="0" dirty="0">
                          <a:solidFill>
                            <a:schemeClr val="dk1"/>
                          </a:solidFill>
                          <a:latin typeface="+mn-lt"/>
                          <a:ea typeface="+mn-ea"/>
                          <a:cs typeface="+mn-cs"/>
                        </a:rPr>
                        <a:t>oligopolies (beverages,</a:t>
                      </a:r>
                    </a:p>
                    <a:p>
                      <a:r>
                        <a:rPr lang="en-US" sz="1800" kern="1200" baseline="0" dirty="0">
                          <a:solidFill>
                            <a:schemeClr val="dk1"/>
                          </a:solidFill>
                          <a:latin typeface="+mn-lt"/>
                          <a:ea typeface="+mn-ea"/>
                          <a:cs typeface="+mn-cs"/>
                        </a:rPr>
                        <a:t>cement), government services</a:t>
                      </a:r>
                    </a:p>
                    <a:p>
                      <a:r>
                        <a:rPr lang="en-US" sz="1800" kern="1200" baseline="0" dirty="0">
                          <a:solidFill>
                            <a:schemeClr val="dk1"/>
                          </a:solidFill>
                          <a:latin typeface="+mn-lt"/>
                          <a:ea typeface="+mn-ea"/>
                          <a:cs typeface="+mn-cs"/>
                        </a:rPr>
                        <a:t>(driver’s licenses, U.S.</a:t>
                      </a:r>
                    </a:p>
                    <a:p>
                      <a:r>
                        <a:rPr lang="en-US" sz="1800" kern="1200" baseline="0" dirty="0">
                          <a:solidFill>
                            <a:schemeClr val="dk1"/>
                          </a:solidFill>
                          <a:latin typeface="+mn-lt"/>
                          <a:ea typeface="+mn-ea"/>
                          <a:cs typeface="+mn-cs"/>
                        </a:rPr>
                        <a:t>dollars through the CBL)</a:t>
                      </a:r>
                    </a:p>
                  </a:txBody>
                  <a:tcPr/>
                </a:tc>
                <a:tc>
                  <a:txBody>
                    <a:bodyPr/>
                    <a:lstStyle/>
                    <a:p>
                      <a:r>
                        <a:rPr lang="en-US" sz="1800" b="1" kern="1200" baseline="0" dirty="0">
                          <a:solidFill>
                            <a:schemeClr val="dk1"/>
                          </a:solidFill>
                          <a:latin typeface="+mn-lt"/>
                          <a:ea typeface="+mn-ea"/>
                          <a:cs typeface="+mn-cs"/>
                        </a:rPr>
                        <a:t>WORKHORSES</a:t>
                      </a:r>
                    </a:p>
                    <a:p>
                      <a:r>
                        <a:rPr lang="en-US" sz="1800" kern="1200" baseline="0" dirty="0">
                          <a:solidFill>
                            <a:schemeClr val="dk1"/>
                          </a:solidFill>
                          <a:latin typeface="+mn-lt"/>
                          <a:ea typeface="+mn-ea"/>
                          <a:cs typeface="+mn-cs"/>
                        </a:rPr>
                        <a:t>Most importers, traders,</a:t>
                      </a:r>
                    </a:p>
                    <a:p>
                      <a:r>
                        <a:rPr lang="en-US" sz="1800" kern="1200" baseline="0" dirty="0">
                          <a:solidFill>
                            <a:schemeClr val="dk1"/>
                          </a:solidFill>
                          <a:latin typeface="+mn-lt"/>
                          <a:ea typeface="+mn-ea"/>
                          <a:cs typeface="+mn-cs"/>
                        </a:rPr>
                        <a:t>retailers, subsistence farmers,</a:t>
                      </a:r>
                    </a:p>
                    <a:p>
                      <a:r>
                        <a:rPr lang="en-US" sz="1800" kern="1200" baseline="0" dirty="0">
                          <a:solidFill>
                            <a:schemeClr val="dk1"/>
                          </a:solidFill>
                          <a:latin typeface="+mn-lt"/>
                          <a:ea typeface="+mn-ea"/>
                          <a:cs typeface="+mn-cs"/>
                        </a:rPr>
                        <a:t>transporters, tailors, health</a:t>
                      </a:r>
                    </a:p>
                    <a:p>
                      <a:r>
                        <a:rPr lang="en-US" sz="1800" kern="1200" baseline="0" dirty="0">
                          <a:solidFill>
                            <a:schemeClr val="dk1"/>
                          </a:solidFill>
                          <a:latin typeface="+mn-lt"/>
                          <a:ea typeface="+mn-ea"/>
                          <a:cs typeface="+mn-cs"/>
                        </a:rPr>
                        <a:t>care</a:t>
                      </a:r>
                      <a:endParaRPr lang="en-US" dirty="0"/>
                    </a:p>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6928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BADD-F774-4CF9-8930-C0968F320CC3}"/>
              </a:ext>
            </a:extLst>
          </p:cNvPr>
          <p:cNvSpPr>
            <a:spLocks noGrp="1"/>
          </p:cNvSpPr>
          <p:nvPr>
            <p:ph type="title"/>
          </p:nvPr>
        </p:nvSpPr>
        <p:spPr/>
        <p:txBody>
          <a:bodyPr/>
          <a:lstStyle/>
          <a:p>
            <a:r>
              <a:rPr lang="en-US" dirty="0"/>
              <a:t>Let’s revisit the “conventional wisdom” of coping with negative shocks</a:t>
            </a:r>
          </a:p>
        </p:txBody>
      </p:sp>
      <p:sp>
        <p:nvSpPr>
          <p:cNvPr id="3" name="Content Placeholder 2">
            <a:extLst>
              <a:ext uri="{FF2B5EF4-FFF2-40B4-BE49-F238E27FC236}">
                <a16:creationId xmlns:a16="http://schemas.microsoft.com/office/drawing/2014/main" id="{0859FD05-C593-40A0-84CA-749154B7860E}"/>
              </a:ext>
            </a:extLst>
          </p:cNvPr>
          <p:cNvSpPr>
            <a:spLocks noGrp="1"/>
          </p:cNvSpPr>
          <p:nvPr>
            <p:ph idx="1"/>
          </p:nvPr>
        </p:nvSpPr>
        <p:spPr/>
        <p:txBody>
          <a:bodyPr/>
          <a:lstStyle/>
          <a:p>
            <a:endParaRPr lang="en-US" dirty="0"/>
          </a:p>
          <a:p>
            <a:r>
              <a:rPr lang="en-US" dirty="0"/>
              <a:t>The “shorten the shock, borrow to smooth” might still be right….but there are three new questions:</a:t>
            </a:r>
          </a:p>
          <a:p>
            <a:pPr lvl="1"/>
            <a:r>
              <a:rPr lang="en-US" dirty="0"/>
              <a:t>Can the existing “political settlement” that sustains the current “deals” environment for growth survive the shock? (e.g. Liberia)—Peru, for very recent instance</a:t>
            </a:r>
          </a:p>
          <a:p>
            <a:pPr lvl="1"/>
            <a:r>
              <a:rPr lang="en-US" dirty="0"/>
              <a:t>Does the shock have negative long-run implications for your country’s current “capability” in the export product space?  (e.g. is your country long in office real estate (metaphorically)—like tourism?)</a:t>
            </a:r>
          </a:p>
          <a:p>
            <a:pPr lvl="1"/>
            <a:r>
              <a:rPr lang="en-US" dirty="0"/>
              <a:t>Can my country really borrow enough to not have to worry about the dynamics of the shock?</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615645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D187-1E2F-46F6-B84C-84487C8BEB89}"/>
              </a:ext>
            </a:extLst>
          </p:cNvPr>
          <p:cNvSpPr>
            <a:spLocks noGrp="1"/>
          </p:cNvSpPr>
          <p:nvPr>
            <p:ph type="title"/>
          </p:nvPr>
        </p:nvSpPr>
        <p:spPr/>
        <p:txBody>
          <a:bodyPr/>
          <a:lstStyle/>
          <a:p>
            <a:r>
              <a:rPr lang="en-US" dirty="0"/>
              <a:t>“Uncertainty” about what we don’t know is what gets us</a:t>
            </a:r>
          </a:p>
        </p:txBody>
      </p:sp>
      <p:sp>
        <p:nvSpPr>
          <p:cNvPr id="3" name="Content Placeholder 2">
            <a:extLst>
              <a:ext uri="{FF2B5EF4-FFF2-40B4-BE49-F238E27FC236}">
                <a16:creationId xmlns:a16="http://schemas.microsoft.com/office/drawing/2014/main" id="{57F81353-81F5-4C23-A6EF-F533D17F3050}"/>
              </a:ext>
            </a:extLst>
          </p:cNvPr>
          <p:cNvSpPr>
            <a:spLocks noGrp="1"/>
          </p:cNvSpPr>
          <p:nvPr>
            <p:ph idx="1"/>
          </p:nvPr>
        </p:nvSpPr>
        <p:spPr/>
        <p:txBody>
          <a:bodyPr>
            <a:normAutofit fontScale="92500" lnSpcReduction="10000"/>
          </a:bodyPr>
          <a:lstStyle/>
          <a:p>
            <a:endParaRPr lang="en-US" dirty="0"/>
          </a:p>
          <a:p>
            <a:r>
              <a:rPr lang="en-US" dirty="0"/>
              <a:t>Kay and King revisit Knightian/Keynesian “radical uncertainty”</a:t>
            </a:r>
          </a:p>
          <a:p>
            <a:endParaRPr lang="en-US" dirty="0"/>
          </a:p>
          <a:p>
            <a:r>
              <a:rPr lang="en-US" dirty="0"/>
              <a:t>“Puzzles” (probabilistic uncertainty) versus “mysteries” (“what is going on here”)</a:t>
            </a:r>
          </a:p>
          <a:p>
            <a:endParaRPr lang="en-US" dirty="0"/>
          </a:p>
          <a:p>
            <a:r>
              <a:rPr lang="en-US" dirty="0"/>
              <a:t>Make sure we don’t settle in on the “optimal” response from an economics of rich countries too soon—it might be right, but it is making huge underlying assumptions about the structure of politics/institutions and about production processes 9—so it also might be radically, catastrophically wrong</a:t>
            </a:r>
          </a:p>
        </p:txBody>
      </p:sp>
    </p:spTree>
    <p:extLst>
      <p:ext uri="{BB962C8B-B14F-4D97-AF65-F5344CB8AC3E}">
        <p14:creationId xmlns:p14="http://schemas.microsoft.com/office/powerpoint/2010/main" val="231960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All happy families are alike…OECD countries have had amazing persistence of growth at about exactly 2 percent per capita for over 100 years and hence the future has been remarkably predictable</a:t>
            </a:r>
          </a:p>
        </p:txBody>
      </p:sp>
      <p:pic>
        <p:nvPicPr>
          <p:cNvPr id="4" name="Picture 3"/>
          <p:cNvPicPr/>
          <p:nvPr/>
        </p:nvPicPr>
        <p:blipFill>
          <a:blip r:embed="rId3" cstate="print"/>
          <a:srcRect/>
          <a:stretch>
            <a:fillRect/>
          </a:stretch>
        </p:blipFill>
        <p:spPr bwMode="auto">
          <a:xfrm>
            <a:off x="1718569" y="1690688"/>
            <a:ext cx="7772400" cy="4937760"/>
          </a:xfrm>
          <a:prstGeom prst="rect">
            <a:avLst/>
          </a:prstGeom>
          <a:noFill/>
          <a:ln w="9525">
            <a:noFill/>
            <a:miter lim="800000"/>
            <a:headEnd/>
            <a:tailEnd/>
          </a:ln>
          <a:effectLst/>
        </p:spPr>
      </p:pic>
      <p:sp>
        <p:nvSpPr>
          <p:cNvPr id="5" name="TextBox 4"/>
          <p:cNvSpPr txBox="1"/>
          <p:nvPr/>
        </p:nvSpPr>
        <p:spPr>
          <a:xfrm>
            <a:off x="2207568" y="6372037"/>
            <a:ext cx="2661626" cy="307777"/>
          </a:xfrm>
          <a:prstGeom prst="rect">
            <a:avLst/>
          </a:prstGeom>
          <a:noFill/>
        </p:spPr>
        <p:txBody>
          <a:bodyPr wrap="none" rtlCol="0">
            <a:spAutoFit/>
          </a:bodyPr>
          <a:lstStyle/>
          <a:p>
            <a:r>
              <a:rPr lang="en-US" sz="1400" dirty="0"/>
              <a:t>Source:  Pritchett &amp; Werker,  2013</a:t>
            </a:r>
          </a:p>
        </p:txBody>
      </p:sp>
    </p:spTree>
    <p:extLst>
      <p:ext uri="{BB962C8B-B14F-4D97-AF65-F5344CB8AC3E}">
        <p14:creationId xmlns:p14="http://schemas.microsoft.com/office/powerpoint/2010/main" val="202966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Even massive negative shocks for Denmark (like World War I, the Great Depression, and World War II) did not affect the long run level of GPDPC</a:t>
            </a:r>
          </a:p>
        </p:txBody>
      </p:sp>
      <p:pic>
        <p:nvPicPr>
          <p:cNvPr id="4" name="Picture 3"/>
          <p:cNvPicPr/>
          <p:nvPr/>
        </p:nvPicPr>
        <p:blipFill>
          <a:blip r:embed="rId3" cstate="print"/>
          <a:srcRect/>
          <a:stretch>
            <a:fillRect/>
          </a:stretch>
        </p:blipFill>
        <p:spPr bwMode="auto">
          <a:xfrm>
            <a:off x="1905000" y="1475840"/>
            <a:ext cx="7772400" cy="4937760"/>
          </a:xfrm>
          <a:prstGeom prst="rect">
            <a:avLst/>
          </a:prstGeom>
          <a:noFill/>
          <a:ln w="9525">
            <a:noFill/>
            <a:miter lim="800000"/>
            <a:headEnd/>
            <a:tailEnd/>
          </a:ln>
          <a:effectLst/>
        </p:spPr>
      </p:pic>
      <p:sp>
        <p:nvSpPr>
          <p:cNvPr id="5" name="TextBox 4"/>
          <p:cNvSpPr txBox="1"/>
          <p:nvPr/>
        </p:nvSpPr>
        <p:spPr>
          <a:xfrm>
            <a:off x="2207568" y="6372037"/>
            <a:ext cx="2661626" cy="307777"/>
          </a:xfrm>
          <a:prstGeom prst="rect">
            <a:avLst/>
          </a:prstGeom>
          <a:noFill/>
        </p:spPr>
        <p:txBody>
          <a:bodyPr wrap="none" rtlCol="0">
            <a:spAutoFit/>
          </a:bodyPr>
          <a:lstStyle/>
          <a:p>
            <a:r>
              <a:rPr lang="en-US" sz="1400" dirty="0"/>
              <a:t>Source:  Pritchett &amp; Werker,  2013</a:t>
            </a:r>
          </a:p>
        </p:txBody>
      </p:sp>
    </p:spTree>
    <p:extLst>
      <p:ext uri="{BB962C8B-B14F-4D97-AF65-F5344CB8AC3E}">
        <p14:creationId xmlns:p14="http://schemas.microsoft.com/office/powerpoint/2010/main" val="199707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4AA6-1B07-43D1-9988-DD7482673D49}"/>
              </a:ext>
            </a:extLst>
          </p:cNvPr>
          <p:cNvSpPr>
            <a:spLocks noGrp="1"/>
          </p:cNvSpPr>
          <p:nvPr>
            <p:ph type="title"/>
          </p:nvPr>
        </p:nvSpPr>
        <p:spPr>
          <a:xfrm>
            <a:off x="371475" y="252394"/>
            <a:ext cx="10515600" cy="1325563"/>
          </a:xfrm>
        </p:spPr>
        <p:txBody>
          <a:bodyPr>
            <a:normAutofit fontScale="90000"/>
          </a:bodyPr>
          <a:lstStyle/>
          <a:p>
            <a:r>
              <a:rPr lang="en-US" dirty="0"/>
              <a:t>The conventional wisdom:  (</a:t>
            </a:r>
            <a:r>
              <a:rPr lang="en-US" dirty="0" err="1"/>
              <a:t>i</a:t>
            </a:r>
            <a:r>
              <a:rPr lang="en-US" dirty="0"/>
              <a:t>) shorten the shock (if one can), (ii) borrow to smooth consumption consequences</a:t>
            </a:r>
          </a:p>
        </p:txBody>
      </p:sp>
      <p:grpSp>
        <p:nvGrpSpPr>
          <p:cNvPr id="23" name="Group 22">
            <a:extLst>
              <a:ext uri="{FF2B5EF4-FFF2-40B4-BE49-F238E27FC236}">
                <a16:creationId xmlns:a16="http://schemas.microsoft.com/office/drawing/2014/main" id="{0BD29BA3-7C70-4772-931F-C98B35CDBC37}"/>
              </a:ext>
            </a:extLst>
          </p:cNvPr>
          <p:cNvGrpSpPr/>
          <p:nvPr/>
        </p:nvGrpSpPr>
        <p:grpSpPr>
          <a:xfrm>
            <a:off x="1482571" y="1838325"/>
            <a:ext cx="8766329" cy="3949916"/>
            <a:chOff x="1482571" y="1838325"/>
            <a:chExt cx="8766329" cy="3949916"/>
          </a:xfrm>
        </p:grpSpPr>
        <p:cxnSp>
          <p:nvCxnSpPr>
            <p:cNvPr id="4" name="Straight Arrow Connector 3">
              <a:extLst>
                <a:ext uri="{FF2B5EF4-FFF2-40B4-BE49-F238E27FC236}">
                  <a16:creationId xmlns:a16="http://schemas.microsoft.com/office/drawing/2014/main" id="{43D03D8D-88B3-4E41-A8B7-68C37048EC01}"/>
                </a:ext>
              </a:extLst>
            </p:cNvPr>
            <p:cNvCxnSpPr>
              <a:cxnSpLocks/>
            </p:cNvCxnSpPr>
            <p:nvPr/>
          </p:nvCxnSpPr>
          <p:spPr>
            <a:xfrm>
              <a:off x="1482571" y="5788241"/>
              <a:ext cx="858470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FEEA5B2-8389-42CF-A438-E8B177F03BCE}"/>
                </a:ext>
              </a:extLst>
            </p:cNvPr>
            <p:cNvCxnSpPr>
              <a:cxnSpLocks/>
            </p:cNvCxnSpPr>
            <p:nvPr/>
          </p:nvCxnSpPr>
          <p:spPr>
            <a:xfrm flipV="1">
              <a:off x="1482571" y="1838325"/>
              <a:ext cx="0" cy="394991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8CF7B29-D026-4271-8343-FEC93C776D3D}"/>
                </a:ext>
              </a:extLst>
            </p:cNvPr>
            <p:cNvCxnSpPr>
              <a:cxnSpLocks/>
            </p:cNvCxnSpPr>
            <p:nvPr/>
          </p:nvCxnSpPr>
          <p:spPr>
            <a:xfrm flipV="1">
              <a:off x="2457450" y="3790950"/>
              <a:ext cx="3238500" cy="9715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BD83A3E-3C5D-4C35-9925-DF861E005532}"/>
                </a:ext>
              </a:extLst>
            </p:cNvPr>
            <p:cNvCxnSpPr>
              <a:cxnSpLocks/>
            </p:cNvCxnSpPr>
            <p:nvPr/>
          </p:nvCxnSpPr>
          <p:spPr>
            <a:xfrm flipV="1">
              <a:off x="5629275" y="2428875"/>
              <a:ext cx="4619625" cy="1384408"/>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1126336A-8FF7-41C7-9AAE-A4C55AECC320}"/>
                </a:ext>
              </a:extLst>
            </p:cNvPr>
            <p:cNvSpPr/>
            <p:nvPr/>
          </p:nvSpPr>
          <p:spPr>
            <a:xfrm>
              <a:off x="5886450" y="2541695"/>
              <a:ext cx="4171950" cy="2144605"/>
            </a:xfrm>
            <a:custGeom>
              <a:avLst/>
              <a:gdLst>
                <a:gd name="connsiteX0" fmla="*/ 0 w 4171950"/>
                <a:gd name="connsiteY0" fmla="*/ 2009775 h 2009775"/>
                <a:gd name="connsiteX1" fmla="*/ 28575 w 4171950"/>
                <a:gd name="connsiteY1" fmla="*/ 1895475 h 2009775"/>
                <a:gd name="connsiteX2" fmla="*/ 95250 w 4171950"/>
                <a:gd name="connsiteY2" fmla="*/ 1828800 h 2009775"/>
                <a:gd name="connsiteX3" fmla="*/ 133350 w 4171950"/>
                <a:gd name="connsiteY3" fmla="*/ 1771650 h 2009775"/>
                <a:gd name="connsiteX4" fmla="*/ 190500 w 4171950"/>
                <a:gd name="connsiteY4" fmla="*/ 1733550 h 2009775"/>
                <a:gd name="connsiteX5" fmla="*/ 247650 w 4171950"/>
                <a:gd name="connsiteY5" fmla="*/ 1685925 h 2009775"/>
                <a:gd name="connsiteX6" fmla="*/ 276225 w 4171950"/>
                <a:gd name="connsiteY6" fmla="*/ 1609725 h 2009775"/>
                <a:gd name="connsiteX7" fmla="*/ 304800 w 4171950"/>
                <a:gd name="connsiteY7" fmla="*/ 1600200 h 2009775"/>
                <a:gd name="connsiteX8" fmla="*/ 390525 w 4171950"/>
                <a:gd name="connsiteY8" fmla="*/ 1571625 h 2009775"/>
                <a:gd name="connsiteX9" fmla="*/ 428625 w 4171950"/>
                <a:gd name="connsiteY9" fmla="*/ 1552575 h 2009775"/>
                <a:gd name="connsiteX10" fmla="*/ 552450 w 4171950"/>
                <a:gd name="connsiteY10" fmla="*/ 1524000 h 2009775"/>
                <a:gd name="connsiteX11" fmla="*/ 676275 w 4171950"/>
                <a:gd name="connsiteY11" fmla="*/ 1485900 h 2009775"/>
                <a:gd name="connsiteX12" fmla="*/ 752475 w 4171950"/>
                <a:gd name="connsiteY12" fmla="*/ 1466850 h 2009775"/>
                <a:gd name="connsiteX13" fmla="*/ 885825 w 4171950"/>
                <a:gd name="connsiteY13" fmla="*/ 1371600 h 2009775"/>
                <a:gd name="connsiteX14" fmla="*/ 923925 w 4171950"/>
                <a:gd name="connsiteY14" fmla="*/ 1343025 h 2009775"/>
                <a:gd name="connsiteX15" fmla="*/ 1076325 w 4171950"/>
                <a:gd name="connsiteY15" fmla="*/ 1323975 h 2009775"/>
                <a:gd name="connsiteX16" fmla="*/ 1219200 w 4171950"/>
                <a:gd name="connsiteY16" fmla="*/ 1219200 h 2009775"/>
                <a:gd name="connsiteX17" fmla="*/ 1238250 w 4171950"/>
                <a:gd name="connsiteY17" fmla="*/ 1190625 h 2009775"/>
                <a:gd name="connsiteX18" fmla="*/ 1266825 w 4171950"/>
                <a:gd name="connsiteY18" fmla="*/ 1104900 h 2009775"/>
                <a:gd name="connsiteX19" fmla="*/ 1323975 w 4171950"/>
                <a:gd name="connsiteY19" fmla="*/ 1066800 h 2009775"/>
                <a:gd name="connsiteX20" fmla="*/ 1504950 w 4171950"/>
                <a:gd name="connsiteY20" fmla="*/ 971550 h 2009775"/>
                <a:gd name="connsiteX21" fmla="*/ 1600200 w 4171950"/>
                <a:gd name="connsiteY21" fmla="*/ 895350 h 2009775"/>
                <a:gd name="connsiteX22" fmla="*/ 1609725 w 4171950"/>
                <a:gd name="connsiteY22" fmla="*/ 866775 h 2009775"/>
                <a:gd name="connsiteX23" fmla="*/ 1695450 w 4171950"/>
                <a:gd name="connsiteY23" fmla="*/ 828675 h 2009775"/>
                <a:gd name="connsiteX24" fmla="*/ 1828800 w 4171950"/>
                <a:gd name="connsiteY24" fmla="*/ 752475 h 2009775"/>
                <a:gd name="connsiteX25" fmla="*/ 1885950 w 4171950"/>
                <a:gd name="connsiteY25" fmla="*/ 714375 h 2009775"/>
                <a:gd name="connsiteX26" fmla="*/ 2057400 w 4171950"/>
                <a:gd name="connsiteY26" fmla="*/ 647700 h 2009775"/>
                <a:gd name="connsiteX27" fmla="*/ 2200275 w 4171950"/>
                <a:gd name="connsiteY27" fmla="*/ 600075 h 2009775"/>
                <a:gd name="connsiteX28" fmla="*/ 2295525 w 4171950"/>
                <a:gd name="connsiteY28" fmla="*/ 571500 h 2009775"/>
                <a:gd name="connsiteX29" fmla="*/ 2352675 w 4171950"/>
                <a:gd name="connsiteY29" fmla="*/ 552450 h 2009775"/>
                <a:gd name="connsiteX30" fmla="*/ 2428875 w 4171950"/>
                <a:gd name="connsiteY30" fmla="*/ 523875 h 2009775"/>
                <a:gd name="connsiteX31" fmla="*/ 2600325 w 4171950"/>
                <a:gd name="connsiteY31" fmla="*/ 495300 h 2009775"/>
                <a:gd name="connsiteX32" fmla="*/ 2743200 w 4171950"/>
                <a:gd name="connsiteY32" fmla="*/ 447675 h 2009775"/>
                <a:gd name="connsiteX33" fmla="*/ 2867025 w 4171950"/>
                <a:gd name="connsiteY33" fmla="*/ 409575 h 2009775"/>
                <a:gd name="connsiteX34" fmla="*/ 2952750 w 4171950"/>
                <a:gd name="connsiteY34" fmla="*/ 400050 h 2009775"/>
                <a:gd name="connsiteX35" fmla="*/ 3028950 w 4171950"/>
                <a:gd name="connsiteY35" fmla="*/ 361950 h 2009775"/>
                <a:gd name="connsiteX36" fmla="*/ 3133725 w 4171950"/>
                <a:gd name="connsiteY36" fmla="*/ 342900 h 2009775"/>
                <a:gd name="connsiteX37" fmla="*/ 3190875 w 4171950"/>
                <a:gd name="connsiteY37" fmla="*/ 323850 h 2009775"/>
                <a:gd name="connsiteX38" fmla="*/ 3228975 w 4171950"/>
                <a:gd name="connsiteY38" fmla="*/ 314325 h 2009775"/>
                <a:gd name="connsiteX39" fmla="*/ 3352800 w 4171950"/>
                <a:gd name="connsiteY39" fmla="*/ 238125 h 2009775"/>
                <a:gd name="connsiteX40" fmla="*/ 3438525 w 4171950"/>
                <a:gd name="connsiteY40" fmla="*/ 209550 h 2009775"/>
                <a:gd name="connsiteX41" fmla="*/ 3495675 w 4171950"/>
                <a:gd name="connsiteY41" fmla="*/ 190500 h 2009775"/>
                <a:gd name="connsiteX42" fmla="*/ 3571875 w 4171950"/>
                <a:gd name="connsiteY42" fmla="*/ 161925 h 2009775"/>
                <a:gd name="connsiteX43" fmla="*/ 3581400 w 4171950"/>
                <a:gd name="connsiteY43" fmla="*/ 104775 h 2009775"/>
                <a:gd name="connsiteX44" fmla="*/ 3743325 w 4171950"/>
                <a:gd name="connsiteY44" fmla="*/ 85725 h 2009775"/>
                <a:gd name="connsiteX45" fmla="*/ 3829050 w 4171950"/>
                <a:gd name="connsiteY45" fmla="*/ 66675 h 2009775"/>
                <a:gd name="connsiteX46" fmla="*/ 3924300 w 4171950"/>
                <a:gd name="connsiteY46" fmla="*/ 28575 h 2009775"/>
                <a:gd name="connsiteX47" fmla="*/ 4171950 w 4171950"/>
                <a:gd name="connsiteY47"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71950" h="2009775">
                  <a:moveTo>
                    <a:pt x="0" y="2009775"/>
                  </a:moveTo>
                  <a:cubicBezTo>
                    <a:pt x="5829" y="1980629"/>
                    <a:pt x="16826" y="1918973"/>
                    <a:pt x="28575" y="1895475"/>
                  </a:cubicBezTo>
                  <a:cubicBezTo>
                    <a:pt x="48372" y="1855880"/>
                    <a:pt x="64092" y="1849572"/>
                    <a:pt x="95250" y="1828800"/>
                  </a:cubicBezTo>
                  <a:cubicBezTo>
                    <a:pt x="107950" y="1809750"/>
                    <a:pt x="117161" y="1787839"/>
                    <a:pt x="133350" y="1771650"/>
                  </a:cubicBezTo>
                  <a:cubicBezTo>
                    <a:pt x="149539" y="1755461"/>
                    <a:pt x="172184" y="1747287"/>
                    <a:pt x="190500" y="1733550"/>
                  </a:cubicBezTo>
                  <a:cubicBezTo>
                    <a:pt x="210338" y="1718671"/>
                    <a:pt x="228600" y="1701800"/>
                    <a:pt x="247650" y="1685925"/>
                  </a:cubicBezTo>
                  <a:cubicBezTo>
                    <a:pt x="252965" y="1664664"/>
                    <a:pt x="259622" y="1626328"/>
                    <a:pt x="276225" y="1609725"/>
                  </a:cubicBezTo>
                  <a:cubicBezTo>
                    <a:pt x="283325" y="1602625"/>
                    <a:pt x="295820" y="1604690"/>
                    <a:pt x="304800" y="1600200"/>
                  </a:cubicBezTo>
                  <a:cubicBezTo>
                    <a:pt x="371766" y="1566717"/>
                    <a:pt x="284425" y="1589308"/>
                    <a:pt x="390525" y="1571625"/>
                  </a:cubicBezTo>
                  <a:cubicBezTo>
                    <a:pt x="403225" y="1565275"/>
                    <a:pt x="415155" y="1557065"/>
                    <a:pt x="428625" y="1552575"/>
                  </a:cubicBezTo>
                  <a:cubicBezTo>
                    <a:pt x="463090" y="1541087"/>
                    <a:pt x="514670" y="1531556"/>
                    <a:pt x="552450" y="1524000"/>
                  </a:cubicBezTo>
                  <a:cubicBezTo>
                    <a:pt x="632388" y="1476037"/>
                    <a:pt x="567376" y="1506319"/>
                    <a:pt x="676275" y="1485900"/>
                  </a:cubicBezTo>
                  <a:cubicBezTo>
                    <a:pt x="702008" y="1481075"/>
                    <a:pt x="752475" y="1466850"/>
                    <a:pt x="752475" y="1466850"/>
                  </a:cubicBezTo>
                  <a:cubicBezTo>
                    <a:pt x="895031" y="1342114"/>
                    <a:pt x="766728" y="1443058"/>
                    <a:pt x="885825" y="1371600"/>
                  </a:cubicBezTo>
                  <a:cubicBezTo>
                    <a:pt x="899438" y="1363432"/>
                    <a:pt x="908524" y="1346875"/>
                    <a:pt x="923925" y="1343025"/>
                  </a:cubicBezTo>
                  <a:cubicBezTo>
                    <a:pt x="973592" y="1330608"/>
                    <a:pt x="1025525" y="1330325"/>
                    <a:pt x="1076325" y="1323975"/>
                  </a:cubicBezTo>
                  <a:cubicBezTo>
                    <a:pt x="1128037" y="1289500"/>
                    <a:pt x="1171626" y="1262449"/>
                    <a:pt x="1219200" y="1219200"/>
                  </a:cubicBezTo>
                  <a:cubicBezTo>
                    <a:pt x="1227671" y="1211499"/>
                    <a:pt x="1233847" y="1201192"/>
                    <a:pt x="1238250" y="1190625"/>
                  </a:cubicBezTo>
                  <a:cubicBezTo>
                    <a:pt x="1249835" y="1162821"/>
                    <a:pt x="1241763" y="1121608"/>
                    <a:pt x="1266825" y="1104900"/>
                  </a:cubicBezTo>
                  <a:cubicBezTo>
                    <a:pt x="1285875" y="1092200"/>
                    <a:pt x="1303816" y="1077655"/>
                    <a:pt x="1323975" y="1066800"/>
                  </a:cubicBezTo>
                  <a:cubicBezTo>
                    <a:pt x="1408318" y="1021385"/>
                    <a:pt x="1411490" y="1049433"/>
                    <a:pt x="1504950" y="971550"/>
                  </a:cubicBezTo>
                  <a:cubicBezTo>
                    <a:pt x="1574296" y="913762"/>
                    <a:pt x="1542262" y="938804"/>
                    <a:pt x="1600200" y="895350"/>
                  </a:cubicBezTo>
                  <a:cubicBezTo>
                    <a:pt x="1603375" y="885825"/>
                    <a:pt x="1601500" y="872533"/>
                    <a:pt x="1609725" y="866775"/>
                  </a:cubicBezTo>
                  <a:cubicBezTo>
                    <a:pt x="1635342" y="848843"/>
                    <a:pt x="1667058" y="841779"/>
                    <a:pt x="1695450" y="828675"/>
                  </a:cubicBezTo>
                  <a:cubicBezTo>
                    <a:pt x="1739926" y="808148"/>
                    <a:pt x="1791109" y="777602"/>
                    <a:pt x="1828800" y="752475"/>
                  </a:cubicBezTo>
                  <a:cubicBezTo>
                    <a:pt x="1847850" y="739775"/>
                    <a:pt x="1865472" y="724614"/>
                    <a:pt x="1885950" y="714375"/>
                  </a:cubicBezTo>
                  <a:cubicBezTo>
                    <a:pt x="1952368" y="681166"/>
                    <a:pt x="1993406" y="669031"/>
                    <a:pt x="2057400" y="647700"/>
                  </a:cubicBezTo>
                  <a:cubicBezTo>
                    <a:pt x="2105025" y="631825"/>
                    <a:pt x="2153664" y="618719"/>
                    <a:pt x="2200275" y="600075"/>
                  </a:cubicBezTo>
                  <a:cubicBezTo>
                    <a:pt x="2301791" y="559469"/>
                    <a:pt x="2194339" y="599096"/>
                    <a:pt x="2295525" y="571500"/>
                  </a:cubicBezTo>
                  <a:cubicBezTo>
                    <a:pt x="2314898" y="566216"/>
                    <a:pt x="2333764" y="559204"/>
                    <a:pt x="2352675" y="552450"/>
                  </a:cubicBezTo>
                  <a:cubicBezTo>
                    <a:pt x="2378222" y="543326"/>
                    <a:pt x="2402641" y="530779"/>
                    <a:pt x="2428875" y="523875"/>
                  </a:cubicBezTo>
                  <a:cubicBezTo>
                    <a:pt x="2469961" y="513063"/>
                    <a:pt x="2552759" y="502095"/>
                    <a:pt x="2600325" y="495300"/>
                  </a:cubicBezTo>
                  <a:cubicBezTo>
                    <a:pt x="2687872" y="442772"/>
                    <a:pt x="2608533" y="483114"/>
                    <a:pt x="2743200" y="447675"/>
                  </a:cubicBezTo>
                  <a:cubicBezTo>
                    <a:pt x="2768096" y="441123"/>
                    <a:pt x="2831538" y="415035"/>
                    <a:pt x="2867025" y="409575"/>
                  </a:cubicBezTo>
                  <a:cubicBezTo>
                    <a:pt x="2895442" y="405203"/>
                    <a:pt x="2924175" y="403225"/>
                    <a:pt x="2952750" y="400050"/>
                  </a:cubicBezTo>
                  <a:cubicBezTo>
                    <a:pt x="2978150" y="387350"/>
                    <a:pt x="3002445" y="372144"/>
                    <a:pt x="3028950" y="361950"/>
                  </a:cubicBezTo>
                  <a:cubicBezTo>
                    <a:pt x="3042170" y="356865"/>
                    <a:pt x="3124239" y="345271"/>
                    <a:pt x="3133725" y="342900"/>
                  </a:cubicBezTo>
                  <a:cubicBezTo>
                    <a:pt x="3153206" y="338030"/>
                    <a:pt x="3171641" y="329620"/>
                    <a:pt x="3190875" y="323850"/>
                  </a:cubicBezTo>
                  <a:cubicBezTo>
                    <a:pt x="3203414" y="320088"/>
                    <a:pt x="3216275" y="317500"/>
                    <a:pt x="3228975" y="314325"/>
                  </a:cubicBezTo>
                  <a:cubicBezTo>
                    <a:pt x="3270250" y="288925"/>
                    <a:pt x="3305783" y="249879"/>
                    <a:pt x="3352800" y="238125"/>
                  </a:cubicBezTo>
                  <a:cubicBezTo>
                    <a:pt x="3422134" y="220792"/>
                    <a:pt x="3359616" y="238244"/>
                    <a:pt x="3438525" y="209550"/>
                  </a:cubicBezTo>
                  <a:cubicBezTo>
                    <a:pt x="3457396" y="202688"/>
                    <a:pt x="3476764" y="197254"/>
                    <a:pt x="3495675" y="190500"/>
                  </a:cubicBezTo>
                  <a:cubicBezTo>
                    <a:pt x="3521222" y="181376"/>
                    <a:pt x="3546475" y="171450"/>
                    <a:pt x="3571875" y="161925"/>
                  </a:cubicBezTo>
                  <a:cubicBezTo>
                    <a:pt x="3575050" y="142875"/>
                    <a:pt x="3563752" y="112619"/>
                    <a:pt x="3581400" y="104775"/>
                  </a:cubicBezTo>
                  <a:cubicBezTo>
                    <a:pt x="3631063" y="82702"/>
                    <a:pt x="3689610" y="93989"/>
                    <a:pt x="3743325" y="85725"/>
                  </a:cubicBezTo>
                  <a:cubicBezTo>
                    <a:pt x="3772257" y="81274"/>
                    <a:pt x="3800475" y="73025"/>
                    <a:pt x="3829050" y="66675"/>
                  </a:cubicBezTo>
                  <a:cubicBezTo>
                    <a:pt x="3867489" y="47456"/>
                    <a:pt x="3884235" y="33917"/>
                    <a:pt x="3924300" y="28575"/>
                  </a:cubicBezTo>
                  <a:cubicBezTo>
                    <a:pt x="4006669" y="17592"/>
                    <a:pt x="4171950" y="0"/>
                    <a:pt x="417195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9EF4660-C813-4495-9AA8-73F2DC84433D}"/>
                </a:ext>
              </a:extLst>
            </p:cNvPr>
            <p:cNvCxnSpPr>
              <a:cxnSpLocks/>
            </p:cNvCxnSpPr>
            <p:nvPr/>
          </p:nvCxnSpPr>
          <p:spPr>
            <a:xfrm flipH="1">
              <a:off x="5886450" y="2733676"/>
              <a:ext cx="4180828" cy="1238249"/>
            </a:xfrm>
            <a:prstGeom prst="line">
              <a:avLst/>
            </a:prstGeom>
            <a:ln w="635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779F0FA-11DA-426D-8F48-C90CF70B2C5C}"/>
                </a:ext>
              </a:extLst>
            </p:cNvPr>
            <p:cNvSpPr txBox="1"/>
            <p:nvPr/>
          </p:nvSpPr>
          <p:spPr>
            <a:xfrm>
              <a:off x="1943100" y="2330253"/>
              <a:ext cx="4392164" cy="1200329"/>
            </a:xfrm>
            <a:prstGeom prst="rect">
              <a:avLst/>
            </a:prstGeom>
            <a:noFill/>
          </p:spPr>
          <p:txBody>
            <a:bodyPr wrap="none" rtlCol="0">
              <a:spAutoFit/>
            </a:bodyPr>
            <a:lstStyle/>
            <a:p>
              <a:r>
                <a:rPr lang="en-US" dirty="0"/>
                <a:t>Green:  no shock counter-factual</a:t>
              </a:r>
            </a:p>
            <a:p>
              <a:r>
                <a:rPr lang="en-US" dirty="0"/>
                <a:t>Red:  Shock to output</a:t>
              </a:r>
            </a:p>
            <a:p>
              <a:r>
                <a:rPr lang="en-US" dirty="0"/>
                <a:t>Yellow:  consumption with optimal response,</a:t>
              </a:r>
            </a:p>
            <a:p>
              <a:r>
                <a:rPr lang="en-US" dirty="0"/>
                <a:t>borrow to smooth consumption over time</a:t>
              </a:r>
            </a:p>
          </p:txBody>
        </p:sp>
      </p:grpSp>
    </p:spTree>
    <p:extLst>
      <p:ext uri="{BB962C8B-B14F-4D97-AF65-F5344CB8AC3E}">
        <p14:creationId xmlns:p14="http://schemas.microsoft.com/office/powerpoint/2010/main" val="141064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 “stable grower” (</a:t>
            </a:r>
            <a:r>
              <a:rPr lang="en-US" dirty="0" err="1"/>
              <a:t>oecd</a:t>
            </a:r>
            <a:r>
              <a:rPr lang="en-US" dirty="0"/>
              <a:t> happy family) looks like (introduction to set of pictures)</a:t>
            </a:r>
          </a:p>
        </p:txBody>
      </p:sp>
      <p:pic>
        <p:nvPicPr>
          <p:cNvPr id="3" name="Picture 2" descr="otherpics_wfignbr_nld.wmf"/>
          <p:cNvPicPr>
            <a:picLocks noChangeAspect="1"/>
          </p:cNvPicPr>
          <p:nvPr/>
        </p:nvPicPr>
        <p:blipFill>
          <a:blip r:embed="rId2" cstate="print"/>
          <a:stretch>
            <a:fillRect/>
          </a:stretch>
        </p:blipFill>
        <p:spPr>
          <a:xfrm>
            <a:off x="1790700" y="1690688"/>
            <a:ext cx="7775703" cy="54863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AC86-3FCB-4DCB-A352-4231D0DBAF4B}"/>
              </a:ext>
            </a:extLst>
          </p:cNvPr>
          <p:cNvSpPr>
            <a:spLocks noGrp="1"/>
          </p:cNvSpPr>
          <p:nvPr>
            <p:ph type="title"/>
          </p:nvPr>
        </p:nvSpPr>
        <p:spPr/>
        <p:txBody>
          <a:bodyPr/>
          <a:lstStyle/>
          <a:p>
            <a:r>
              <a:rPr lang="en-US" dirty="0"/>
              <a:t>What are actual growth dynamics outside of the OECD</a:t>
            </a:r>
          </a:p>
        </p:txBody>
      </p:sp>
      <p:sp>
        <p:nvSpPr>
          <p:cNvPr id="3" name="Content Placeholder 2">
            <a:extLst>
              <a:ext uri="{FF2B5EF4-FFF2-40B4-BE49-F238E27FC236}">
                <a16:creationId xmlns:a16="http://schemas.microsoft.com/office/drawing/2014/main" id="{2857CC46-CE04-47BA-8020-75B19D53972D}"/>
              </a:ext>
            </a:extLst>
          </p:cNvPr>
          <p:cNvSpPr>
            <a:spLocks noGrp="1"/>
          </p:cNvSpPr>
          <p:nvPr>
            <p:ph idx="1"/>
          </p:nvPr>
        </p:nvSpPr>
        <p:spPr/>
        <p:txBody>
          <a:bodyPr/>
          <a:lstStyle/>
          <a:p>
            <a:endParaRPr lang="en-US" dirty="0"/>
          </a:p>
          <a:p>
            <a:r>
              <a:rPr lang="en-US" dirty="0"/>
              <a:t>Mostly huge volatility within countries over time</a:t>
            </a:r>
          </a:p>
          <a:p>
            <a:endParaRPr lang="en-US" dirty="0"/>
          </a:p>
          <a:p>
            <a:r>
              <a:rPr lang="en-US" dirty="0"/>
              <a:t>Some long term very rapid growers</a:t>
            </a:r>
          </a:p>
          <a:p>
            <a:endParaRPr lang="en-US" dirty="0"/>
          </a:p>
          <a:p>
            <a:r>
              <a:rPr lang="en-US" dirty="0"/>
              <a:t>Some long term </a:t>
            </a:r>
            <a:r>
              <a:rPr lang="en-US" dirty="0" err="1"/>
              <a:t>stagnaters</a:t>
            </a:r>
            <a:endParaRPr lang="en-US" dirty="0"/>
          </a:p>
        </p:txBody>
      </p:sp>
    </p:spTree>
    <p:extLst>
      <p:ext uri="{BB962C8B-B14F-4D97-AF65-F5344CB8AC3E}">
        <p14:creationId xmlns:p14="http://schemas.microsoft.com/office/powerpoint/2010/main" val="1923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274320"/>
            <a:ext cx="7498080" cy="868680"/>
          </a:xfrm>
        </p:spPr>
        <p:txBody>
          <a:bodyPr>
            <a:normAutofit fontScale="90000"/>
          </a:bodyPr>
          <a:lstStyle/>
          <a:p>
            <a:r>
              <a:rPr lang="en-US" dirty="0"/>
              <a:t>Booms and busts on a downward trend:  Nigeria</a:t>
            </a:r>
          </a:p>
        </p:txBody>
      </p:sp>
      <p:pic>
        <p:nvPicPr>
          <p:cNvPr id="4" name="Picture 3" descr="otherpics_wfignbr_nga.wmf"/>
          <p:cNvPicPr>
            <a:picLocks noChangeAspect="1"/>
          </p:cNvPicPr>
          <p:nvPr/>
        </p:nvPicPr>
        <p:blipFill>
          <a:blip r:embed="rId2" cstate="print"/>
          <a:stretch>
            <a:fillRect/>
          </a:stretch>
        </p:blipFill>
        <p:spPr>
          <a:xfrm>
            <a:off x="2743200" y="1222113"/>
            <a:ext cx="7851902" cy="563588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2695</Words>
  <Application>Microsoft Office PowerPoint</Application>
  <PresentationFormat>Widescreen</PresentationFormat>
  <Paragraphs>444</Paragraphs>
  <Slides>32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Franklin Gothic Medium</vt:lpstr>
      <vt:lpstr>Lato</vt:lpstr>
      <vt:lpstr>Times New Roman</vt:lpstr>
      <vt:lpstr>Office Theme</vt:lpstr>
      <vt:lpstr>Coping with bad shocks: Lessons from growth dynamics</vt:lpstr>
      <vt:lpstr>Outline of the presentation</vt:lpstr>
      <vt:lpstr>Start with a question</vt:lpstr>
      <vt:lpstr>All happy families are alike…OECD countries have had amazing persistence of growth at about exactly 2 percent per capita for over 100 years and hence the future has been remarkably predictable</vt:lpstr>
      <vt:lpstr>Even massive negative shocks for Denmark (like World War I, the Great Depression, and World War II) did not affect the long run level of GPDPC</vt:lpstr>
      <vt:lpstr>The conventional wisdom:  (i) shorten the shock (if one can), (ii) borrow to smooth consumption consequences</vt:lpstr>
      <vt:lpstr>What a “stable grower” (oecd happy family) looks like (introduction to set of pictures)</vt:lpstr>
      <vt:lpstr>What are actual growth dynamics outside of the OECD</vt:lpstr>
      <vt:lpstr>Booms and busts on a downward trend:  Nigeria</vt:lpstr>
      <vt:lpstr>PowerPoint Presentation</vt:lpstr>
      <vt:lpstr>PowerPoint Presentation</vt:lpstr>
      <vt:lpstr>What will happen if I dump a bucket of water on my head?</vt:lpstr>
      <vt:lpstr>“Developing” or “emerging market” countries have phase transitions</vt:lpstr>
      <vt:lpstr>This means the “expected” outcomes from a shock are not confidence it returns to the previous trend path….but that anything can (and does) happen</vt:lpstr>
      <vt:lpstr>Two step procedure</vt:lpstr>
      <vt:lpstr>This produces for every country in the world a dating of the growth breaks and an estimate of the magnitude</vt:lpstr>
      <vt:lpstr>Indonesia:  Episode from 1967 to 1996, gain of 1 ln unit (actual 4.71 ppa vs 1.22 UCP for 29 years)</vt:lpstr>
      <vt:lpstr>Worst 30 deceleration episodes</vt:lpstr>
      <vt:lpstr>Ghana—collapse 1974 to 1983, with dramatic recovery but to mediocre growth</vt:lpstr>
      <vt:lpstr>Don’t confuse what is “good for long prosperity” with what is good for growth (in medium run)</vt:lpstr>
      <vt:lpstr>Weak Institutions (whatever that means) Means Volatile Growth</vt:lpstr>
      <vt:lpstr>Political shifts can end disastrously badly:  Liberia’s political transition spilled into complete collapse from above SSA average to 1/5 of SSA average</vt:lpstr>
      <vt:lpstr>Growth resilience: Spain has it (big shocks with big recoveries) vs Venezuela doesn’t (long negative slide from 1977 to 2002 with boom and bust after—and ToT deterioration after a boom turns it into chaos)</vt:lpstr>
      <vt:lpstr>Two huge, fundamental, differences in the way understands the growth dynamics of non-OECD countries</vt:lpstr>
      <vt:lpstr>A big conjecture:  The dynamics of deals capitalism</vt:lpstr>
      <vt:lpstr>PowerPoint Presentation</vt:lpstr>
      <vt:lpstr>PowerPoint Presentation</vt:lpstr>
      <vt:lpstr>From “factors” to “capabilities” (Hausmann et al)</vt:lpstr>
      <vt:lpstr>PowerPoint Presentation</vt:lpstr>
      <vt:lpstr>Combination of “deals” and “complexity/capability” determines joint dynamics of capability and growth </vt:lpstr>
      <vt:lpstr>Let’s revisit the “conventional wisdom” of coping with negative shocks</vt:lpstr>
      <vt:lpstr>“Uncertainty” about what we don’t know is what gets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Coping with bad shocks: Lessons from growth dynamics</dc:title>
  <dc:creator>Lant Pritchett</dc:creator>
  <cp:lastModifiedBy>Lant Pritchett</cp:lastModifiedBy>
  <cp:revision>5</cp:revision>
  <dcterms:created xsi:type="dcterms:W3CDTF">2021-06-17T04:07:22Z</dcterms:created>
  <dcterms:modified xsi:type="dcterms:W3CDTF">2021-06-17T10:21:56Z</dcterms:modified>
</cp:coreProperties>
</file>